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568" r:id="rId8"/>
    <p:sldId id="569" r:id="rId9"/>
    <p:sldId id="570" r:id="rId11"/>
    <p:sldId id="571" r:id="rId12"/>
    <p:sldId id="572" r:id="rId13"/>
    <p:sldId id="573" r:id="rId14"/>
    <p:sldId id="574" r:id="rId15"/>
    <p:sldId id="485" r:id="rId16"/>
    <p:sldId id="567" r:id="rId17"/>
    <p:sldId id="483" r:id="rId18"/>
    <p:sldId id="486" r:id="rId19"/>
    <p:sldId id="487" r:id="rId20"/>
    <p:sldId id="498" r:id="rId21"/>
    <p:sldId id="651" r:id="rId22"/>
    <p:sldId id="488" r:id="rId23"/>
    <p:sldId id="499" r:id="rId24"/>
    <p:sldId id="509" r:id="rId25"/>
    <p:sldId id="510" r:id="rId26"/>
    <p:sldId id="511" r:id="rId27"/>
    <p:sldId id="578" r:id="rId28"/>
    <p:sldId id="512" r:id="rId29"/>
    <p:sldId id="575" r:id="rId30"/>
    <p:sldId id="513" r:id="rId31"/>
    <p:sldId id="652" r:id="rId32"/>
    <p:sldId id="489" r:id="rId33"/>
    <p:sldId id="727" r:id="rId34"/>
    <p:sldId id="514" r:id="rId35"/>
    <p:sldId id="515" r:id="rId36"/>
    <p:sldId id="579" r:id="rId37"/>
    <p:sldId id="516" r:id="rId38"/>
    <p:sldId id="580" r:id="rId39"/>
    <p:sldId id="517" r:id="rId40"/>
    <p:sldId id="581" r:id="rId41"/>
    <p:sldId id="518" r:id="rId42"/>
    <p:sldId id="519" r:id="rId43"/>
    <p:sldId id="582" r:id="rId44"/>
    <p:sldId id="520" r:id="rId45"/>
    <p:sldId id="583" r:id="rId46"/>
    <p:sldId id="521" r:id="rId47"/>
    <p:sldId id="584" r:id="rId48"/>
    <p:sldId id="586" r:id="rId49"/>
    <p:sldId id="729" r:id="rId50"/>
    <p:sldId id="730" r:id="rId51"/>
    <p:sldId id="655" r:id="rId52"/>
    <p:sldId id="587" r:id="rId53"/>
    <p:sldId id="589" r:id="rId54"/>
    <p:sldId id="590" r:id="rId55"/>
    <p:sldId id="591" r:id="rId56"/>
    <p:sldId id="490" r:id="rId57"/>
    <p:sldId id="592" r:id="rId58"/>
    <p:sldId id="522" r:id="rId59"/>
    <p:sldId id="594" r:id="rId60"/>
    <p:sldId id="598" r:id="rId61"/>
    <p:sldId id="595" r:id="rId62"/>
    <p:sldId id="599" r:id="rId63"/>
    <p:sldId id="525" r:id="rId64"/>
    <p:sldId id="593" r:id="rId65"/>
    <p:sldId id="526" r:id="rId66"/>
    <p:sldId id="531" r:id="rId67"/>
    <p:sldId id="532" r:id="rId68"/>
    <p:sldId id="601" r:id="rId69"/>
    <p:sldId id="602" r:id="rId70"/>
    <p:sldId id="603" r:id="rId71"/>
    <p:sldId id="604" r:id="rId72"/>
    <p:sldId id="605" r:id="rId73"/>
    <p:sldId id="657" r:id="rId74"/>
    <p:sldId id="491" r:id="rId75"/>
    <p:sldId id="538" r:id="rId76"/>
    <p:sldId id="539" r:id="rId77"/>
    <p:sldId id="540" r:id="rId78"/>
    <p:sldId id="541" r:id="rId79"/>
    <p:sldId id="542" r:id="rId80"/>
    <p:sldId id="658" r:id="rId81"/>
    <p:sldId id="495" r:id="rId82"/>
    <p:sldId id="551" r:id="rId83"/>
    <p:sldId id="552" r:id="rId84"/>
    <p:sldId id="555" r:id="rId85"/>
    <p:sldId id="556" r:id="rId86"/>
    <p:sldId id="557" r:id="rId87"/>
    <p:sldId id="791" r:id="rId88"/>
    <p:sldId id="558" r:id="rId89"/>
    <p:sldId id="559" r:id="rId90"/>
    <p:sldId id="497" r:id="rId91"/>
  </p:sldIdLst>
  <p:sldSz cx="12192000" cy="6858000"/>
  <p:notesSz cx="6858000" cy="9144000"/>
  <p:custDataLst>
    <p:tags r:id="rId9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792" y="78"/>
      </p:cViewPr>
      <p:guideLst>
        <p:guide orient="horz" pos="229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214.xml"/><Relationship Id="rId95" Type="http://schemas.openxmlformats.org/officeDocument/2006/relationships/commentAuthors" Target="commentAuthors.xml"/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3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2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dirty="0" smtClean="0"/>
              <a:t>单击以编辑母版副标题样式</a:t>
            </a:r>
            <a:endParaRPr lang="zh-CN" altLang="en-US" strike="noStrike" noProof="1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dirty="0" smtClean="0"/>
              <a:t>编辑母版文本样式</a:t>
            </a:r>
            <a:endParaRPr lang="zh-CN" altLang="en-US" strike="noStrike" noProof="1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4" Type="http://schemas.openxmlformats.org/officeDocument/2006/relationships/theme" Target="../theme/theme5.xml"/><Relationship Id="rId33" Type="http://schemas.openxmlformats.org/officeDocument/2006/relationships/tags" Target="../tags/tag144.xml"/><Relationship Id="rId32" Type="http://schemas.openxmlformats.org/officeDocument/2006/relationships/tags" Target="../tags/tag143.xml"/><Relationship Id="rId31" Type="http://schemas.openxmlformats.org/officeDocument/2006/relationships/tags" Target="../tags/tag142.xml"/><Relationship Id="rId30" Type="http://schemas.openxmlformats.org/officeDocument/2006/relationships/tags" Target="../tags/tag141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0.xml"/><Relationship Id="rId28" Type="http://schemas.openxmlformats.org/officeDocument/2006/relationships/tags" Target="../tags/tag139.xml"/><Relationship Id="rId27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48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53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4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7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9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71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tags" Target="../tags/tag17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76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77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78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9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79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tags" Target="../tags/tag18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87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91.xml"/><Relationship Id="rId1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92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9.xml"/><Relationship Id="rId1" Type="http://schemas.openxmlformats.org/officeDocument/2006/relationships/tags" Target="../tags/tag19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9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9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201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20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205.xml"/><Relationship Id="rId1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10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7" Type="http://schemas.openxmlformats.org/officeDocument/2006/relationships/tags" Target="../tags/tag147.xml"/><Relationship Id="rId6" Type="http://schemas.openxmlformats.org/officeDocument/2006/relationships/slide" Target="slide75.xml"/><Relationship Id="rId5" Type="http://schemas.openxmlformats.org/officeDocument/2006/relationships/slide" Target="slide68.xml"/><Relationship Id="rId4" Type="http://schemas.openxmlformats.org/officeDocument/2006/relationships/slide" Target="slide50.xml"/><Relationship Id="rId3" Type="http://schemas.openxmlformats.org/officeDocument/2006/relationships/slide" Target="slide26.xml"/><Relationship Id="rId2" Type="http://schemas.openxmlformats.org/officeDocument/2006/relationships/slide" Target="slide16.xml"/><Relationship Id="rId1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10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文件及目录操作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38315" y="443166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苏州大学计算机学院公共教学部</a:t>
            </a:r>
            <a:endParaRPr lang="zh-CN" altLang="en-US" sz="2800">
              <a:latin typeface="+mn-ea"/>
              <a:ea typeface="+mn-ea"/>
            </a:endParaRPr>
          </a:p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甄田甜</a:t>
            </a:r>
            <a:endParaRPr lang="zh-CN" altLang="en-US" sz="2800">
              <a:latin typeface="+mn-ea"/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802640"/>
            <a:ext cx="5011420" cy="4429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2680" y="-11430"/>
            <a:ext cx="68199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/>
              <a:t>授权（可读、可写、可追加）</a:t>
            </a:r>
            <a:endParaRPr lang="zh-CN" altLang="en-US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4338320" y="2806065"/>
            <a:ext cx="201930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 b="1">
                <a:sym typeface="+mn-ea"/>
              </a:rPr>
              <a:t>写、读</a:t>
            </a:r>
            <a:endParaRPr lang="zh-CN" altLang="en-US" sz="4800" b="1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0740" y="5932170"/>
            <a:ext cx="2428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/>
              <a:t>关闭文件</a:t>
            </a:r>
            <a:endParaRPr lang="zh-CN" altLang="en-US" sz="4400" b="1"/>
          </a:p>
        </p:txBody>
      </p:sp>
      <p:sp>
        <p:nvSpPr>
          <p:cNvPr id="8" name="下箭头 7"/>
          <p:cNvSpPr/>
          <p:nvPr/>
        </p:nvSpPr>
        <p:spPr>
          <a:xfrm>
            <a:off x="4512310" y="695325"/>
            <a:ext cx="2447925" cy="1607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4512310" y="4230370"/>
            <a:ext cx="2447925" cy="1715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2585" y="5932170"/>
            <a:ext cx="41122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/>
              <a:t>用完后记得复位</a:t>
            </a:r>
            <a:endParaRPr lang="zh-CN" altLang="en-US" sz="4400" b="1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dirty="0">
                <a:latin typeface="+mj-lt"/>
                <a:ea typeface="+mj-ea"/>
                <a:sym typeface="+mn-ea"/>
              </a:rPr>
              <a:t>10.1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文件概述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zh-CN" altLang="en-US" dirty="0"/>
              <a:t>什么是文件？</a:t>
            </a:r>
            <a:endParaRPr lang="zh-CN" altLang="en-US" dirty="0"/>
          </a:p>
        </p:txBody>
      </p:sp>
      <p:sp>
        <p:nvSpPr>
          <p:cNvPr id="3" name="云形标注 2"/>
          <p:cNvSpPr/>
          <p:nvPr/>
        </p:nvSpPr>
        <p:spPr>
          <a:xfrm>
            <a:off x="4439285" y="908685"/>
            <a:ext cx="3888740" cy="1800225"/>
          </a:xfrm>
          <a:prstGeom prst="cloudCallout">
            <a:avLst>
              <a:gd name="adj1" fmla="val -81792"/>
              <a:gd name="adj2" fmla="val -51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存在辅助存储器上的信息集合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18535" y="3390900"/>
            <a:ext cx="609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文件名</a:t>
            </a:r>
            <a:r>
              <a:rPr lang="zh-CN" altLang="en-US" sz="3600" b="1">
                <a:solidFill>
                  <a:schemeClr val="tx1"/>
                </a:solidFill>
              </a:rPr>
              <a:t>是存取文件的依据</a:t>
            </a:r>
            <a:endParaRPr lang="zh-CN" altLang="en-US" sz="36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27705" y="4472940"/>
            <a:ext cx="7724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文件名中的分隔符应尽量用</a:t>
            </a:r>
            <a:r>
              <a:rPr lang="en-US" altLang="zh-CN" sz="3600"/>
              <a:t>“</a:t>
            </a:r>
            <a:r>
              <a:rPr lang="en-US" altLang="zh-CN" sz="3600">
                <a:solidFill>
                  <a:srgbClr val="FF0000"/>
                </a:solidFill>
              </a:rPr>
              <a:t>\\</a:t>
            </a:r>
            <a:r>
              <a:rPr lang="en-US" altLang="zh-CN" sz="3600"/>
              <a:t>”</a:t>
            </a:r>
            <a:r>
              <a:rPr lang="zh-CN" altLang="en-US" sz="3600"/>
              <a:t>或</a:t>
            </a:r>
            <a:r>
              <a:rPr lang="en-US" altLang="zh-CN" sz="3600"/>
              <a:t>“</a:t>
            </a:r>
            <a:r>
              <a:rPr lang="en-US" altLang="zh-CN" sz="3600">
                <a:solidFill>
                  <a:srgbClr val="FF0000"/>
                </a:solidFill>
              </a:rPr>
              <a:t>/</a:t>
            </a:r>
            <a:r>
              <a:rPr lang="en-US" altLang="zh-CN" sz="3600"/>
              <a:t>”</a:t>
            </a:r>
            <a:endParaRPr lang="en-US" altLang="zh-CN" sz="3600"/>
          </a:p>
        </p:txBody>
      </p:sp>
    </p:spTree>
    <p:custDataLst>
      <p:tags r:id="rId1"/>
    </p:custDataLst>
  </p:cSld>
  <p:clrMapOvr>
    <a:masterClrMapping/>
  </p:clrMapOvr>
  <p:transition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p>
            <a:pPr eaLnBrk="1" hangingPunct="1">
              <a:buNone/>
            </a:pPr>
            <a:r>
              <a:rPr lang="zh-CN" altLang="en-US" sz="2800" dirty="0"/>
              <a:t>文件的分类</a:t>
            </a:r>
            <a:endParaRPr lang="zh-CN" altLang="en-US" sz="2800" dirty="0"/>
          </a:p>
        </p:txBody>
      </p:sp>
      <p:sp>
        <p:nvSpPr>
          <p:cNvPr id="15363" name="内容占位符 2"/>
          <p:cNvSpPr>
            <a:spLocks noGrp="1"/>
          </p:cNvSpPr>
          <p:nvPr>
            <p:ph sz="half" idx="1" hasCustomPrompt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altLang="zh-CN" sz="2800" dirty="0"/>
              <a:t>按存储数据的方式和结构分</a:t>
            </a:r>
            <a:endParaRPr lang="en-US" altLang="zh-CN" sz="2800" dirty="0"/>
          </a:p>
          <a:p>
            <a:pPr lvl="1" eaLnBrk="1" hangingPunct="1"/>
            <a:r>
              <a:rPr altLang="zh-CN" sz="2800" dirty="0"/>
              <a:t>顺序存取文件</a:t>
            </a:r>
            <a:endParaRPr altLang="zh-CN" sz="2800" dirty="0"/>
          </a:p>
          <a:p>
            <a:pPr lvl="1" eaLnBrk="1" hangingPunct="1"/>
            <a:r>
              <a:rPr altLang="zh-CN" sz="2800" dirty="0"/>
              <a:t>随机存取文件</a:t>
            </a:r>
            <a:endParaRPr altLang="zh-CN" sz="2800" dirty="0"/>
          </a:p>
          <a:p>
            <a:pPr eaLnBrk="1" hangingPunct="1"/>
            <a:endParaRPr lang="zh-CN" altLang="zh-CN" sz="2800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800"/>
              <a:t>按数据性质分</a:t>
            </a:r>
            <a:endParaRPr lang="zh-CN" altLang="en-US" sz="2800"/>
          </a:p>
          <a:p>
            <a:pPr lvl="1"/>
            <a:r>
              <a:rPr lang="zh-CN" altLang="en-US" sz="2800"/>
              <a:t>文本文件</a:t>
            </a:r>
            <a:endParaRPr lang="zh-CN" altLang="en-US" sz="2800"/>
          </a:p>
          <a:p>
            <a:pPr lvl="1"/>
            <a:r>
              <a:rPr lang="zh-CN" altLang="en-US" sz="2800"/>
              <a:t>二进制文件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p:transition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文件操作的一般步骤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zh-CN" altLang="en-US"/>
              <a:t>打开文件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读写数据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关闭文件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0440"/>
            <a:ext cx="12191365" cy="2172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10.2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文件的打开与关闭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10.2.1 </a:t>
            </a:r>
            <a:r>
              <a:t>打开文件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180965"/>
          </a:xfrm>
        </p:spPr>
        <p:txBody>
          <a:bodyPr/>
          <a:p>
            <a:r>
              <a:rPr lang="zh-CN" altLang="en-US"/>
              <a:t>open()函数的一般语法格式：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文件对象 = open(file, mode='r', buffering=-1, encod</a:t>
            </a:r>
            <a:r>
              <a:rPr lang="en-US" altLang="zh-CN"/>
              <a:t>ing</a:t>
            </a:r>
            <a:r>
              <a:rPr lang="zh-CN" altLang="en-US"/>
              <a:t>=None, newline=None)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943475" y="2564765"/>
            <a:ext cx="151257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6671945" y="1268730"/>
            <a:ext cx="2880360" cy="935990"/>
          </a:xfrm>
          <a:prstGeom prst="borderCallout1">
            <a:avLst>
              <a:gd name="adj1" fmla="val 36838"/>
              <a:gd name="adj2" fmla="val 485"/>
              <a:gd name="adj3" fmla="val 135074"/>
              <a:gd name="adj4" fmla="val -36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指明打开方式，默认为只读方式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6599555" y="2564765"/>
            <a:ext cx="223266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7896225" y="3789045"/>
            <a:ext cx="2736215" cy="1388110"/>
          </a:xfrm>
          <a:prstGeom prst="borderCallout1">
            <a:avLst>
              <a:gd name="adj1" fmla="val 25892"/>
              <a:gd name="adj2" fmla="val -1624"/>
              <a:gd name="adj3" fmla="val -43046"/>
              <a:gd name="adj4" fmla="val -18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指明缓冲方式，</a:t>
            </a:r>
            <a:r>
              <a:rPr lang="en-US" altLang="zh-CN" sz="2400"/>
              <a:t>-1</a:t>
            </a:r>
            <a:r>
              <a:rPr lang="zh-CN" altLang="en-US" sz="2400"/>
              <a:t>表示使用默认的缓冲区大小</a:t>
            </a:r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1136015" y="3140710"/>
            <a:ext cx="170053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2279650" y="4293235"/>
            <a:ext cx="2736215" cy="1007745"/>
          </a:xfrm>
          <a:prstGeom prst="borderCallout1">
            <a:avLst>
              <a:gd name="adj1" fmla="val -819"/>
              <a:gd name="adj2" fmla="val 13320"/>
              <a:gd name="adj3" fmla="val -49968"/>
              <a:gd name="adj4" fmla="val -7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指明文本文件的字符编码格式</a:t>
            </a:r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4073525" y="3213100"/>
            <a:ext cx="1510030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5375910" y="4653280"/>
            <a:ext cx="2160270" cy="1080135"/>
          </a:xfrm>
          <a:prstGeom prst="borderCallout1">
            <a:avLst>
              <a:gd name="adj1" fmla="val -3468"/>
              <a:gd name="adj2" fmla="val 26954"/>
              <a:gd name="adj3" fmla="val -80834"/>
              <a:gd name="adj4" fmla="val 18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只对文本模式有效</a:t>
            </a:r>
            <a:endParaRPr lang="zh-CN" altLang="en-US" sz="2400"/>
          </a:p>
        </p:txBody>
      </p:sp>
      <p:sp>
        <p:nvSpPr>
          <p:cNvPr id="12" name="圆角矩形 11"/>
          <p:cNvSpPr/>
          <p:nvPr/>
        </p:nvSpPr>
        <p:spPr>
          <a:xfrm>
            <a:off x="7663180" y="5913755"/>
            <a:ext cx="223266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79650" y="53651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encoding='UTF8'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mode</a:t>
            </a:r>
            <a:r>
              <a:t>的参数取值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69696" y="1511300"/>
          <a:ext cx="11212830" cy="324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0575"/>
                <a:gridCol w="9152255"/>
              </a:tblGrid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参数值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功能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'r'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以只读方式打开文本文件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'w'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以只写方式打开文本文件（会清空原有文件内容）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'a'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200" b="1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以追加方式打开文本文件（保留原有内容，在文件尾部添加信息）</a:t>
                      </a:r>
                      <a:endParaRPr lang="en-US" altLang="en-US" sz="3200" b="1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'rb'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以只读方式打开二进制文件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'wb'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以只写方式打开二进制文件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'ab'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B05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以追加方式打开二进制文件</a:t>
                      </a:r>
                      <a:endParaRPr lang="en-US" altLang="en-US" sz="28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'+'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2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设置为可读写的方式（需与其他参数合在一起使用）</a:t>
                      </a:r>
                      <a:endParaRPr lang="en-US" altLang="en-US" sz="32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几种打开方式的特点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'r'</a:t>
            </a:r>
            <a:r>
              <a:t>：读文件，要求文件已存在</a:t>
            </a:r>
          </a:p>
          <a:p>
            <a:r>
              <a:rPr lang="en-US" altLang="zh-CN"/>
              <a:t>'w'</a:t>
            </a:r>
            <a:r>
              <a:t>：写文件，会覆盖原有文件内容</a:t>
            </a:r>
          </a:p>
          <a:p>
            <a:r>
              <a:rPr lang="en-US" altLang="zh-CN"/>
              <a:t>'a'</a:t>
            </a:r>
            <a:r>
              <a:t>：写文件，添加在文件末尾</a:t>
            </a:r>
          </a:p>
          <a:p/>
          <a:p>
            <a:r>
              <a:rPr lang="en-US" altLang="zh-CN"/>
              <a:t>'b'</a:t>
            </a:r>
            <a:r>
              <a:t>：二进制文件，要与</a:t>
            </a:r>
            <a:r>
              <a:rPr lang="en-US" altLang="zh-CN"/>
              <a:t>'r'</a:t>
            </a:r>
            <a:r>
              <a:t>或</a:t>
            </a:r>
            <a:r>
              <a:rPr lang="en-US" altLang="zh-CN"/>
              <a:t>'w'</a:t>
            </a:r>
            <a:r>
              <a:t>、</a:t>
            </a:r>
            <a:r>
              <a:rPr lang="en-US" altLang="zh-CN"/>
              <a:t>'a'</a:t>
            </a:r>
            <a:r>
              <a:t>组合在一起使用</a:t>
            </a:r>
          </a:p>
          <a:p/>
          <a:p>
            <a:r>
              <a:rPr lang="en-US" altLang="zh-CN"/>
              <a:t>'+'</a:t>
            </a:r>
            <a:r>
              <a:t>：不单独使用，要与</a:t>
            </a:r>
            <a:r>
              <a:rPr lang="en-US" altLang="zh-CN"/>
              <a:t>'r'</a:t>
            </a:r>
            <a:r>
              <a:t>、</a:t>
            </a:r>
            <a:r>
              <a:rPr lang="en-US" altLang="zh-CN"/>
              <a:t>'w'</a:t>
            </a:r>
            <a:r>
              <a:t>或</a:t>
            </a:r>
            <a:r>
              <a:rPr lang="en-US" altLang="zh-CN"/>
              <a:t>'a'</a:t>
            </a:r>
            <a:r>
              <a:t>组合在一起使用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/>
              <a:t>补充</a:t>
            </a:r>
            <a:r>
              <a:rPr lang="en-US" altLang="zh-CN" sz="4400"/>
              <a:t>-----</a:t>
            </a:r>
            <a:r>
              <a:rPr sz="4400"/>
              <a:t>文件、文件夹、路径</a:t>
            </a:r>
            <a:endParaRPr sz="44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'+'</a:t>
            </a:r>
            <a:r>
              <a:t>的几种组合使用说明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 'r+'：可读写，不清空原内容，可在任意位置写入数据，默认位置为起始位置</a:t>
            </a:r>
            <a:endParaRPr lang="zh-CN" altLang="en-US"/>
          </a:p>
          <a:p>
            <a:r>
              <a:rPr lang="zh-CN" altLang="en-US"/>
              <a:t> 'w+'：可读写，先清空文件内容，然后写入</a:t>
            </a:r>
            <a:endParaRPr lang="zh-CN" altLang="en-US"/>
          </a:p>
          <a:p>
            <a:r>
              <a:rPr lang="zh-CN" altLang="en-US"/>
              <a:t>'a+'：可读写，写入位置只能在文件末尾</a:t>
            </a:r>
            <a:endParaRPr lang="zh-CN" altLang="en-US"/>
          </a:p>
          <a:p>
            <a:r>
              <a:rPr lang="zh-CN" altLang="en-US"/>
              <a:t> 'rb+'、'ab+'、'wb+'：与'r+'、'a+'、'w+'的含义类似，只是打开的是二进制文件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4654" y="410170"/>
            <a:ext cx="98266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+mn-ea"/>
                <a:cs typeface="Times New Roman" panose="02020603050405020304" pitchFamily="18" charset="0"/>
              </a:rPr>
              <a:t>File</a:t>
            </a:r>
            <a:r>
              <a:rPr lang="zh-CN" altLang="zh-CN" sz="3600" dirty="0">
                <a:latin typeface="+mn-ea"/>
                <a:cs typeface="Times New Roman" panose="02020603050405020304" pitchFamily="18" charset="0"/>
              </a:rPr>
              <a:t>对象名</a:t>
            </a:r>
            <a:r>
              <a:rPr lang="en-US" altLang="zh-CN" sz="3600" dirty="0">
                <a:latin typeface="+mn-ea"/>
                <a:cs typeface="Times New Roman" panose="02020603050405020304" pitchFamily="18" charset="0"/>
              </a:rPr>
              <a:t> = </a:t>
            </a:r>
            <a:r>
              <a:rPr lang="en-US" altLang="zh-CN" sz="3600" dirty="0">
                <a:solidFill>
                  <a:srgbClr val="FF990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lang="en-US" altLang="zh-CN" sz="36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3600" dirty="0">
                <a:latin typeface="+mn-ea"/>
                <a:cs typeface="Times New Roman" panose="02020603050405020304" pitchFamily="18" charset="0"/>
              </a:rPr>
              <a:t>文件路径字符串，</a:t>
            </a:r>
            <a:r>
              <a:rPr lang="zh-CN" altLang="zh-CN" sz="36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模式字符</a:t>
            </a:r>
            <a:r>
              <a:rPr lang="en-US" altLang="zh-CN" sz="3600" dirty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36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22348" y="1633549"/>
          <a:ext cx="11193920" cy="51206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96946"/>
                <a:gridCol w="1273254"/>
                <a:gridCol w="2604519"/>
                <a:gridCol w="2203172"/>
                <a:gridCol w="3516029"/>
              </a:tblGrid>
              <a:tr h="722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打开模式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文件类型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操作方式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文件不存在时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是否覆盖写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'r'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文本文件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只可读文件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报错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-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'r+'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报错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'w'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只可写文件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'w+'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'a'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只可写文件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否</a:t>
                      </a:r>
                      <a:r>
                        <a:rPr lang="en-US" sz="2400" kern="100">
                          <a:effectLst/>
                        </a:rPr>
                        <a:t>,</a:t>
                      </a:r>
                      <a:r>
                        <a:rPr lang="zh-CN" sz="2400" kern="100">
                          <a:effectLst/>
                        </a:rPr>
                        <a:t>从</a:t>
                      </a:r>
                      <a:r>
                        <a:rPr lang="en-US" sz="2400" kern="100">
                          <a:effectLst/>
                        </a:rPr>
                        <a:t>EOF</a:t>
                      </a:r>
                      <a:r>
                        <a:rPr lang="zh-CN" sz="2400" kern="100">
                          <a:effectLst/>
                        </a:rPr>
                        <a:t>处开始追加写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'a+'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否</a:t>
                      </a:r>
                      <a:r>
                        <a:rPr lang="en-US" sz="2400" kern="100">
                          <a:effectLst/>
                        </a:rPr>
                        <a:t>,</a:t>
                      </a:r>
                      <a:r>
                        <a:rPr lang="zh-CN" sz="2400" kern="100">
                          <a:effectLst/>
                        </a:rPr>
                        <a:t>从</a:t>
                      </a:r>
                      <a:r>
                        <a:rPr lang="en-US" sz="2400" kern="100">
                          <a:effectLst/>
                        </a:rPr>
                        <a:t>EOF</a:t>
                      </a:r>
                      <a:r>
                        <a:rPr lang="zh-CN" sz="2400" kern="100">
                          <a:effectLst/>
                        </a:rPr>
                        <a:t>处开始追加写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'rb'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二进制文件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只可读文件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报错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-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'rb+'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报错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'wb'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只可写文件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'wb+'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是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'ab'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只可写文件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否</a:t>
                      </a:r>
                      <a:r>
                        <a:rPr lang="en-US" sz="2400" kern="100">
                          <a:effectLst/>
                        </a:rPr>
                        <a:t>,</a:t>
                      </a:r>
                      <a:r>
                        <a:rPr lang="zh-CN" sz="2400" kern="100">
                          <a:effectLst/>
                        </a:rPr>
                        <a:t>从</a:t>
                      </a:r>
                      <a:r>
                        <a:rPr lang="en-US" sz="2400" kern="100">
                          <a:effectLst/>
                        </a:rPr>
                        <a:t>EOF</a:t>
                      </a:r>
                      <a:r>
                        <a:rPr lang="zh-CN" sz="2400" kern="100">
                          <a:effectLst/>
                        </a:rPr>
                        <a:t>处开始追加写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1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'ab+'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可读可写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新建文件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否</a:t>
                      </a:r>
                      <a:r>
                        <a:rPr lang="en-US" sz="2400" kern="100" dirty="0">
                          <a:effectLst/>
                        </a:rPr>
                        <a:t>,</a:t>
                      </a:r>
                      <a:r>
                        <a:rPr lang="zh-CN" sz="2400" kern="100" dirty="0">
                          <a:effectLst/>
                        </a:rPr>
                        <a:t>从</a:t>
                      </a:r>
                      <a:r>
                        <a:rPr lang="en-US" sz="2400" kern="100" dirty="0">
                          <a:effectLst/>
                        </a:rPr>
                        <a:t>EOF</a:t>
                      </a:r>
                      <a:r>
                        <a:rPr lang="zh-CN" sz="2400" kern="100" dirty="0">
                          <a:effectLst/>
                        </a:rPr>
                        <a:t>处开始追加写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14336" y="2319867"/>
            <a:ext cx="11459975" cy="228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10.2.2 </a:t>
            </a:r>
            <a:r>
              <a:t>关闭文件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关闭文件的一般语法格式：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latin typeface="+mn-ea"/>
                <a:cs typeface="Times New Roman" panose="02020603050405020304" pitchFamily="18" charset="0"/>
                <a:sym typeface="+mn-ea"/>
              </a:rPr>
              <a:t>File</a:t>
            </a:r>
            <a:r>
              <a:rPr lang="zh-CN" altLang="en-US"/>
              <a:t>文件对象.close()</a:t>
            </a:r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5455920" y="1993265"/>
            <a:ext cx="3240405" cy="1656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不调用关闭，可能不能正确写入文件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16801" y="1867495"/>
            <a:ext cx="3005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File</a:t>
            </a:r>
            <a:r>
              <a:rPr lang="zh-CN" altLang="zh-CN" sz="2800" dirty="0">
                <a:latin typeface="+mn-ea"/>
                <a:cs typeface="Times New Roman" panose="02020603050405020304" pitchFamily="18" charset="0"/>
              </a:rPr>
              <a:t>对象名</a:t>
            </a:r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/>
              <a:t>.</a:t>
            </a:r>
            <a:r>
              <a:rPr lang="en-US" altLang="zh-CN" sz="2800" dirty="0">
                <a:solidFill>
                  <a:srgbClr val="FF9900"/>
                </a:solidFill>
              </a:rPr>
              <a:t>close</a:t>
            </a:r>
            <a:r>
              <a:rPr lang="en-US" altLang="zh-CN" sz="2800" dirty="0"/>
              <a:t>()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6859" y="1210464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关闭文件，是</a:t>
            </a:r>
            <a:r>
              <a:rPr lang="zh-CN" altLang="zh-CN" sz="2800" dirty="0"/>
              <a:t>将文件从从内存保存回外存</a:t>
            </a:r>
            <a:r>
              <a:rPr lang="zh-CN" altLang="en-US" sz="2800" dirty="0"/>
              <a:t>的过程。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7234744" y="35135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accent2"/>
                </a:solidFill>
              </a:rPr>
              <a:t>内存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6803" y="35135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accent2"/>
                </a:solidFill>
              </a:rPr>
              <a:t>外存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85258" y="5159573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</a:rPr>
              <a:t>长期保存</a:t>
            </a:r>
            <a:r>
              <a:rPr lang="zh-CN" altLang="en-US" sz="2800" dirty="0">
                <a:solidFill>
                  <a:srgbClr val="FF0000"/>
                </a:solidFill>
              </a:rPr>
              <a:t>文件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61767" y="5159573"/>
            <a:ext cx="4094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临时存放处理的中间结果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弧形 6"/>
          <p:cNvSpPr/>
          <p:nvPr/>
        </p:nvSpPr>
        <p:spPr>
          <a:xfrm>
            <a:off x="3993201" y="2847245"/>
            <a:ext cx="3657956" cy="1456292"/>
          </a:xfrm>
          <a:prstGeom prst="arc">
            <a:avLst>
              <a:gd name="adj1" fmla="val 11061898"/>
              <a:gd name="adj2" fmla="val 21452641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accent6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打开文件</a:t>
            </a:r>
            <a:r>
              <a:rPr lang="en-US" altLang="zh-CN" sz="2000" dirty="0">
                <a:solidFill>
                  <a:schemeClr val="accent6"/>
                </a:solidFill>
              </a:rPr>
              <a:t>,</a:t>
            </a:r>
            <a:r>
              <a:rPr lang="zh-CN" altLang="en-US" sz="2000" dirty="0">
                <a:solidFill>
                  <a:schemeClr val="accent6"/>
                </a:solidFill>
              </a:rPr>
              <a:t>便于</a:t>
            </a:r>
            <a:r>
              <a:rPr lang="en-US" altLang="zh-CN" sz="2000" dirty="0">
                <a:solidFill>
                  <a:schemeClr val="accent6"/>
                </a:solidFill>
              </a:rPr>
              <a:t>CPU</a:t>
            </a:r>
            <a:r>
              <a:rPr lang="zh-CN" altLang="en-US" sz="2000" dirty="0">
                <a:solidFill>
                  <a:schemeClr val="accent6"/>
                </a:solidFill>
              </a:rPr>
              <a:t>处理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21269" y="3386780"/>
            <a:ext cx="3657956" cy="1456292"/>
            <a:chOff x="4021269" y="3386780"/>
            <a:chExt cx="3657956" cy="1456292"/>
          </a:xfrm>
        </p:grpSpPr>
        <p:sp>
          <p:nvSpPr>
            <p:cNvPr id="15" name="弧形 14"/>
            <p:cNvSpPr/>
            <p:nvPr/>
          </p:nvSpPr>
          <p:spPr>
            <a:xfrm flipV="1">
              <a:off x="4021269" y="3386780"/>
              <a:ext cx="3657956" cy="1456292"/>
            </a:xfrm>
            <a:prstGeom prst="arc">
              <a:avLst>
                <a:gd name="adj1" fmla="val 11061898"/>
                <a:gd name="adj2" fmla="val 21452641"/>
              </a:avLst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154433" y="4113212"/>
              <a:ext cx="3451299" cy="370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B050"/>
                  </a:solidFill>
                </a:rPr>
                <a:t>关闭文件</a:t>
              </a:r>
              <a:r>
                <a:rPr lang="en-US" altLang="zh-CN" sz="2000" dirty="0">
                  <a:solidFill>
                    <a:srgbClr val="00B050"/>
                  </a:solidFill>
                </a:rPr>
                <a:t>,</a:t>
              </a:r>
              <a:r>
                <a:rPr lang="zh-CN" altLang="en-US" sz="2000" dirty="0">
                  <a:solidFill>
                    <a:srgbClr val="00B050"/>
                  </a:solidFill>
                </a:rPr>
                <a:t>同步变化</a:t>
              </a:r>
              <a:r>
                <a:rPr lang="en-US" altLang="zh-CN" sz="2000" dirty="0">
                  <a:solidFill>
                    <a:srgbClr val="00B050"/>
                  </a:solidFill>
                </a:rPr>
                <a:t>,</a:t>
              </a:r>
              <a:r>
                <a:rPr lang="zh-CN" altLang="en-US" sz="2000" dirty="0">
                  <a:solidFill>
                    <a:srgbClr val="00B050"/>
                  </a:solidFill>
                </a:rPr>
                <a:t>长期保存</a:t>
              </a:r>
              <a:endParaRPr lang="zh-CN" altLang="en-US" sz="2000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13" grpId="0"/>
      <p:bldP spid="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会自动关闭文件的一种打开文件写法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olidFill>
                  <a:schemeClr val="tx1"/>
                </a:solidFill>
              </a:rPr>
              <a:t>使用</a:t>
            </a:r>
            <a:r>
              <a:rPr lang="en-US" altLang="zh-CN">
                <a:solidFill>
                  <a:schemeClr val="tx1"/>
                </a:solidFill>
              </a:rPr>
              <a:t>with</a:t>
            </a:r>
            <a:r>
              <a:rPr>
                <a:solidFill>
                  <a:schemeClr val="tx1"/>
                </a:solidFill>
              </a:rPr>
              <a:t>结构打开文件</a:t>
            </a:r>
            <a:endParaRPr>
              <a:solidFill>
                <a:schemeClr val="tx1"/>
              </a:solidFill>
            </a:endParaRPr>
          </a:p>
          <a:p>
            <a:pPr lvl="1"/>
            <a:r>
              <a:rPr>
                <a:solidFill>
                  <a:schemeClr val="tx1"/>
                </a:solidFill>
              </a:rPr>
              <a:t>语法：</a:t>
            </a:r>
            <a:endParaRPr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>
                <a:solidFill>
                  <a:schemeClr val="tx1"/>
                </a:solidFill>
              </a:rPr>
              <a:t>with open(文件名, 访问模式) as 文件对象:</a:t>
            </a:r>
            <a:endParaRPr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>
                <a:solidFill>
                  <a:schemeClr val="tx1"/>
                </a:solidFill>
              </a:rPr>
              <a:t>    &lt;利用文件对象读写文件&gt;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367530" y="2420620"/>
            <a:ext cx="1584325" cy="8642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线形标注 1 4"/>
          <p:cNvSpPr/>
          <p:nvPr/>
        </p:nvSpPr>
        <p:spPr>
          <a:xfrm>
            <a:off x="6887845" y="1470660"/>
            <a:ext cx="2304415" cy="864235"/>
          </a:xfrm>
          <a:prstGeom prst="borderCallout1">
            <a:avLst>
              <a:gd name="adj1" fmla="val 35047"/>
              <a:gd name="adj2" fmla="val 854"/>
              <a:gd name="adj3" fmla="val 114107"/>
              <a:gd name="adj4" fmla="val -49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同</a:t>
            </a:r>
            <a:r>
              <a:rPr lang="en-US" altLang="zh-CN" sz="2400">
                <a:solidFill>
                  <a:schemeClr val="tx1"/>
                </a:solidFill>
              </a:rPr>
              <a:t>open()</a:t>
            </a:r>
            <a:r>
              <a:rPr lang="zh-CN" altLang="en-US" sz="2400">
                <a:solidFill>
                  <a:schemeClr val="tx1"/>
                </a:solidFill>
              </a:rPr>
              <a:t>中的用法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6383655" y="4220845"/>
            <a:ext cx="3528695" cy="14401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无需调用</a:t>
            </a:r>
            <a:r>
              <a:rPr lang="en-US" altLang="zh-CN" sz="2400">
                <a:solidFill>
                  <a:schemeClr val="tx1"/>
                </a:solidFill>
              </a:rPr>
              <a:t>close()</a:t>
            </a:r>
            <a:r>
              <a:rPr lang="zh-CN" altLang="en-US" sz="2400">
                <a:solidFill>
                  <a:schemeClr val="tx1"/>
                </a:solidFill>
              </a:rPr>
              <a:t>方法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9060" y="1924050"/>
            <a:ext cx="12390120" cy="300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882775" y="2292350"/>
            <a:ext cx="868489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10.3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文本文件的读写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文本文件，存储默认类型是</a:t>
            </a:r>
            <a:r>
              <a:rPr lang="en-US" altLang="zh-CN"/>
              <a:t>utf8</a:t>
            </a:r>
            <a:r>
              <a:t>格式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t>直接打开</a:t>
            </a:r>
            <a:r>
              <a:rPr lang="en-US" altLang="zh-CN"/>
              <a:t>open</a:t>
            </a:r>
            <a:r>
              <a:t>文件是不行的，解决方案两个：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open</a:t>
            </a:r>
            <a:r>
              <a:t>打开文件时，应该增加一个参数，</a:t>
            </a:r>
            <a:r>
              <a:rPr lang="en-US" altLang="zh-CN"/>
              <a:t>encoding='UTF8'</a:t>
            </a:r>
            <a:endParaRPr lang="en-US" altLang="zh-CN"/>
          </a:p>
          <a:p>
            <a:pPr marL="0" indent="0">
              <a:buNone/>
            </a:pPr>
            <a:r>
              <a:rPr lang="en-US" altLang="zh-CN" kern="1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&gt;&gt;&gt; file = </a:t>
            </a:r>
            <a:r>
              <a:rPr lang="en-US" altLang="zh-CN" kern="10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open</a:t>
            </a:r>
            <a:r>
              <a:rPr lang="en-US" altLang="zh-CN" kern="1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kern="10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"</a:t>
            </a:r>
            <a:r>
              <a:rPr lang="en-US" altLang="zh-CN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data.txt"</a:t>
            </a:r>
            <a:r>
              <a:rPr lang="en-US" altLang="zh-CN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altLang="zh-CN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'r</a:t>
            </a:r>
            <a:r>
              <a:rPr lang="en-US" altLang="zh-CN" kern="10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',</a:t>
            </a:r>
            <a:r>
              <a:rPr lang="en-US" altLang="zh-CN" kern="10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encoding='UTF-8'</a:t>
            </a:r>
            <a:r>
              <a:rPr lang="en-US" altLang="zh-CN" kern="1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kern="1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  </a:t>
            </a:r>
            <a:endParaRPr lang="en-US" altLang="zh-CN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t>、将文件设置为</a:t>
            </a:r>
            <a:r>
              <a:rPr lang="en-US" altLang="zh-CN"/>
              <a:t>ANSI</a:t>
            </a:r>
            <a:r>
              <a:t>格式，设置方法如下：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t>如果在例题中看到不加</a:t>
            </a:r>
          </a:p>
          <a:p>
            <a:pPr marL="0" indent="0">
              <a:buNone/>
            </a:pPr>
            <a:r>
              <a:rPr lang="en-US" altLang="zh-CN"/>
              <a:t>encoding</a:t>
            </a:r>
            <a:r>
              <a:t>参数，默认是</a:t>
            </a:r>
          </a:p>
          <a:p>
            <a:pPr marL="0" indent="0">
              <a:buNone/>
            </a:pPr>
            <a:r>
              <a:t>已经修改了文件编码方式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3649345"/>
            <a:ext cx="5896610" cy="3051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10.3.1 </a:t>
            </a:r>
            <a:r>
              <a:t>读取文本文件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730" y="1160145"/>
            <a:ext cx="11396345" cy="5180965"/>
          </a:xfrm>
        </p:spPr>
        <p:txBody>
          <a:bodyPr/>
          <a:p>
            <a:r>
              <a:rPr lang="en-US" altLang="zh-CN"/>
              <a:t>4</a:t>
            </a:r>
            <a:r>
              <a:t>种</a:t>
            </a:r>
            <a:r>
              <a:rPr>
                <a:sym typeface="+mn-ea"/>
              </a:rPr>
              <a:t>常用写</a:t>
            </a:r>
            <a:r>
              <a:t>法</a:t>
            </a:r>
          </a:p>
          <a:p>
            <a:pPr lvl="1"/>
            <a:r>
              <a:t>利用文件对象的</a:t>
            </a:r>
            <a:r>
              <a:rPr lang="en-US" altLang="zh-CN">
                <a:solidFill>
                  <a:srgbClr val="FF0000"/>
                </a:solidFill>
              </a:rPr>
              <a:t>read()</a:t>
            </a:r>
            <a:r>
              <a:rPr>
                <a:solidFill>
                  <a:srgbClr val="FF0000"/>
                </a:solidFill>
              </a:rPr>
              <a:t>方法</a:t>
            </a:r>
            <a:r>
              <a:t>（所有内容作为一个字符串输出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t>利用文件对象的</a:t>
            </a:r>
            <a:r>
              <a:rPr lang="en-US" altLang="zh-CN">
                <a:solidFill>
                  <a:srgbClr val="FF0000"/>
                </a:solidFill>
              </a:rPr>
              <a:t>readline()</a:t>
            </a:r>
            <a:r>
              <a:rPr>
                <a:solidFill>
                  <a:srgbClr val="FF0000"/>
                </a:solidFill>
              </a:rPr>
              <a:t>方法</a:t>
            </a:r>
            <a:r>
              <a:rPr lang="en-US" altLang="zh-CN"/>
              <a:t>(</a:t>
            </a:r>
            <a:r>
              <a:rPr altLang="zh-CN">
                <a:sym typeface="+mn-ea"/>
              </a:rPr>
              <a:t>读出文件中</a:t>
            </a:r>
            <a:r>
              <a:rPr altLang="zh-CN">
                <a:solidFill>
                  <a:srgbClr val="FF0000"/>
                </a:solidFill>
                <a:sym typeface="+mn-ea"/>
              </a:rPr>
              <a:t>当前行</a:t>
            </a:r>
            <a:r>
              <a:rPr altLang="zh-CN">
                <a:sym typeface="+mn-ea"/>
              </a:rPr>
              <a:t>，并以</a:t>
            </a:r>
            <a:r>
              <a:rPr altLang="zh-CN">
                <a:solidFill>
                  <a:srgbClr val="FF0000"/>
                </a:solidFill>
                <a:sym typeface="+mn-ea"/>
              </a:rPr>
              <a:t>字符串</a:t>
            </a:r>
            <a:r>
              <a:rPr altLang="zh-CN">
                <a:sym typeface="+mn-ea"/>
              </a:rPr>
              <a:t>的形式返回</a:t>
            </a:r>
            <a:r>
              <a:rPr lang="en-US" altLang="zh-CN"/>
              <a:t>)</a:t>
            </a:r>
            <a:endParaRPr lang="en-US" altLang="zh-CN"/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t>利用文件对象的</a:t>
            </a:r>
            <a:r>
              <a:rPr>
                <a:solidFill>
                  <a:srgbClr val="FF0000"/>
                </a:solidFill>
              </a:rPr>
              <a:t>readlines()方法</a:t>
            </a:r>
            <a:r>
              <a:t>(</a:t>
            </a:r>
            <a:r>
              <a:rPr>
                <a:sym typeface="+mn-ea"/>
              </a:rPr>
              <a:t>读出文件所有内容并作为一个列表返回</a:t>
            </a:r>
            <a:r>
              <a:t>)</a:t>
            </a:r>
          </a:p>
          <a:p>
            <a:pPr lvl="1"/>
            <a:r>
              <a:rPr>
                <a:solidFill>
                  <a:srgbClr val="FF0000"/>
                </a:solidFill>
              </a:rPr>
              <a:t>直接遍历文件对象</a:t>
            </a:r>
            <a:r>
              <a:rPr lang="en-US" altLang="zh-CN"/>
              <a:t>(</a:t>
            </a:r>
            <a:r>
              <a:rPr>
                <a:sym typeface="+mn-ea"/>
              </a:rPr>
              <a:t>遍历文件对象</a:t>
            </a:r>
            <a:r>
              <a:rPr lang="en-US" altLang="zh-CN"/>
              <a:t>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read()</a:t>
            </a:r>
            <a: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/>
          <a:p>
            <a:r>
              <a:rPr lang="zh-CN" altLang="en-US"/>
              <a:t>语法：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f.read([n])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2351405" y="1988820"/>
            <a:ext cx="50419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3543935" y="1160145"/>
            <a:ext cx="2232025" cy="792480"/>
          </a:xfrm>
          <a:prstGeom prst="borderCallout1">
            <a:avLst>
              <a:gd name="adj1" fmla="val 29407"/>
              <a:gd name="adj2" fmla="val -11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n</a:t>
            </a:r>
            <a:r>
              <a:rPr lang="zh-CN" altLang="en-US" sz="2400"/>
              <a:t>缺省，读完整个文档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924675" y="648970"/>
            <a:ext cx="3390900" cy="1814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f = open("test.txt"</a:t>
            </a:r>
            <a:r>
              <a:rPr lang="en-US" altLang="zh-CN" sz="2800" kern="100" dirty="0" err="1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,</a:t>
            </a:r>
            <a:r>
              <a:rPr lang="en-US" altLang="zh-CN" sz="2800" kern="100" dirty="0" err="1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'r</a:t>
            </a:r>
            <a:r>
              <a:rPr lang="en-US" altLang="zh-CN" sz="2800" kern="100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'</a:t>
            </a:r>
            <a:r>
              <a:rPr lang="en-US" altLang="zh-CN" sz="2800" kern="100" dirty="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)</a:t>
            </a:r>
            <a:endParaRPr lang="zh-CN" altLang="en-US" sz="2800"/>
          </a:p>
          <a:p>
            <a:r>
              <a:rPr lang="zh-CN" altLang="en-US" sz="2800"/>
              <a:t>str = f.read()</a:t>
            </a:r>
            <a:endParaRPr lang="zh-CN" altLang="en-US" sz="2800"/>
          </a:p>
          <a:p>
            <a:r>
              <a:rPr lang="zh-CN" altLang="en-US" sz="2800"/>
              <a:t>print(str)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7" name="线形标注 1 6"/>
          <p:cNvSpPr/>
          <p:nvPr/>
        </p:nvSpPr>
        <p:spPr>
          <a:xfrm>
            <a:off x="3647440" y="3068955"/>
            <a:ext cx="2428875" cy="1080135"/>
          </a:xfrm>
          <a:prstGeom prst="borderCallout1">
            <a:avLst>
              <a:gd name="adj1" fmla="val 30511"/>
              <a:gd name="adj2" fmla="val -1146"/>
              <a:gd name="adj3" fmla="val -58612"/>
              <a:gd name="adj4" fmla="val -40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n</a:t>
            </a:r>
            <a:r>
              <a:rPr lang="zh-CN" altLang="en-US" sz="2400"/>
              <a:t>是一个整数，表示读</a:t>
            </a:r>
            <a:r>
              <a:rPr lang="en-US" altLang="zh-CN" sz="2400"/>
              <a:t>n</a:t>
            </a:r>
            <a:r>
              <a:rPr lang="zh-CN" altLang="en-US" sz="2400"/>
              <a:t>个字符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6882130" y="2948940"/>
            <a:ext cx="3970655" cy="3107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f = open("test.txt", "r")</a:t>
            </a:r>
            <a:endParaRPr lang="zh-CN" altLang="en-US" sz="2800"/>
          </a:p>
          <a:p>
            <a:r>
              <a:rPr lang="zh-CN" altLang="en-US" sz="2800"/>
              <a:t>while True:</a:t>
            </a:r>
            <a:endParaRPr lang="zh-CN" altLang="en-US" sz="2800"/>
          </a:p>
          <a:p>
            <a:r>
              <a:rPr lang="zh-CN" altLang="en-US" sz="2800"/>
              <a:t>    block = f.read(10) </a:t>
            </a:r>
            <a:endParaRPr lang="zh-CN" altLang="en-US" sz="2800"/>
          </a:p>
          <a:p>
            <a:r>
              <a:rPr lang="zh-CN" altLang="en-US" sz="2800"/>
              <a:t>    if not block: </a:t>
            </a:r>
            <a:endParaRPr lang="zh-CN" altLang="en-US" sz="2800"/>
          </a:p>
          <a:p>
            <a:r>
              <a:rPr lang="zh-CN" altLang="en-US" sz="2800"/>
              <a:t>        break</a:t>
            </a:r>
            <a:endParaRPr lang="zh-CN" altLang="en-US" sz="2800"/>
          </a:p>
          <a:p>
            <a:r>
              <a:rPr lang="zh-CN" altLang="en-US" sz="2800"/>
              <a:t>    print(block, end="")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0" y="5288915"/>
            <a:ext cx="753237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字符串变量 </a:t>
            </a:r>
            <a:r>
              <a:rPr lang="en-US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= </a:t>
            </a:r>
            <a:r>
              <a:rPr lang="zh-CN" altLang="en-US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文件</a:t>
            </a: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对象</a:t>
            </a:r>
            <a:r>
              <a:rPr lang="en-US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.read()</a:t>
            </a:r>
            <a:endParaRPr lang="en-US" altLang="zh-CN" sz="3200" b="1" kern="100" dirty="0">
              <a:latin typeface="+mn-ea"/>
              <a:cs typeface="Times New Roman" panose="02020603050405020304" pitchFamily="18" charset="0"/>
            </a:endParaRPr>
          </a:p>
          <a:p>
            <a:pPr marL="0"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读出文件</a:t>
            </a:r>
            <a:r>
              <a:rPr lang="zh-CN" altLang="zh-CN" sz="32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+mn-ea"/>
              </a:rPr>
              <a:t>所有内容</a:t>
            </a: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并作为一个</a:t>
            </a:r>
            <a:r>
              <a:rPr lang="zh-CN" altLang="zh-CN" sz="32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+mn-ea"/>
              </a:rPr>
              <a:t>字符串</a:t>
            </a: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返回</a:t>
            </a:r>
            <a:endParaRPr lang="zh-CN" altLang="zh-CN" sz="3200" b="1" kern="100" dirty="0">
              <a:latin typeface="+mn-ea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文件简介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740005" y="978316"/>
            <a:ext cx="9905828" cy="583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/>
              <a:t>文件，是一组</a:t>
            </a:r>
            <a:r>
              <a:rPr lang="zh-CN" altLang="en-US" sz="2800" dirty="0">
                <a:solidFill>
                  <a:srgbClr val="FF0000"/>
                </a:solidFill>
              </a:rPr>
              <a:t>相关数据</a:t>
            </a:r>
            <a:r>
              <a:rPr lang="zh-CN" altLang="en-US" sz="2800" dirty="0"/>
              <a:t>的集合。组成文件的数据可以是</a:t>
            </a:r>
            <a:r>
              <a:rPr lang="en-US" altLang="zh-CN" sz="2800" dirty="0"/>
              <a:t>ASCII</a:t>
            </a:r>
            <a:r>
              <a:rPr lang="zh-CN" altLang="en-US" sz="2800" dirty="0"/>
              <a:t>编码，也可以是二进制编码。</a:t>
            </a: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/>
              <a:t>文件名都包含两个部分：主文件名和扩展名，两者之间用“</a:t>
            </a:r>
            <a:r>
              <a:rPr lang="en-US" altLang="zh-CN" sz="2800" dirty="0"/>
              <a:t>.”</a:t>
            </a:r>
            <a:r>
              <a:rPr lang="zh-CN" altLang="en-US" sz="2800" dirty="0"/>
              <a:t>隔开。</a:t>
            </a: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			         </a:t>
            </a:r>
            <a:r>
              <a:rPr lang="zh-CN" altLang="en-US" sz="2800" dirty="0"/>
              <a:t>主文件名</a:t>
            </a:r>
            <a:r>
              <a:rPr lang="en-US" altLang="zh-CN" sz="2800" dirty="0"/>
              <a:t>.</a:t>
            </a:r>
            <a:r>
              <a:rPr lang="zh-CN" altLang="en-US" sz="2800" dirty="0"/>
              <a:t>扩展名</a:t>
            </a: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0360" y="5071571"/>
            <a:ext cx="446670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</a:rPr>
              <a:t>由用户自行命名，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accent1">
                    <a:lumMod val="75000"/>
                  </a:schemeClr>
                </a:solidFill>
              </a:rPr>
              <a:t>用来与其他文件加以区别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61759" y="5067992"/>
            <a:ext cx="47216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dirty="0">
                <a:solidFill>
                  <a:srgbClr val="FF9900"/>
                </a:solidFill>
              </a:rPr>
              <a:t>文件类型对应缩写，</a:t>
            </a:r>
            <a:endParaRPr lang="en-US" altLang="zh-CN" sz="2000" dirty="0">
              <a:solidFill>
                <a:srgbClr val="FF9900"/>
              </a:solidFill>
            </a:endParaRPr>
          </a:p>
          <a:p>
            <a:pPr algn="ctr"/>
            <a:r>
              <a:rPr lang="zh-CN" altLang="zh-CN" sz="2000" dirty="0">
                <a:solidFill>
                  <a:srgbClr val="FF9900"/>
                </a:solidFill>
              </a:rPr>
              <a:t>用来指定打开和操作该文件的应用程序</a:t>
            </a:r>
            <a:endParaRPr lang="zh-CN" altLang="en-US" sz="2000" dirty="0">
              <a:solidFill>
                <a:srgbClr val="FF9900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120044" y="4184073"/>
            <a:ext cx="1895301" cy="883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461759" y="4150822"/>
            <a:ext cx="1540626" cy="91717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62585" y="122555"/>
            <a:ext cx="7586345" cy="2861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file = </a:t>
            </a:r>
            <a:r>
              <a:rPr lang="en-US" altLang="zh-CN" sz="2400" kern="100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data.txt"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'r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',</a:t>
            </a:r>
            <a:r>
              <a:rPr lang="en-US" altLang="zh-CN" sz="2400" kern="10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encoding='UTF-8'</a:t>
            </a:r>
            <a:r>
              <a:rPr lang="en-US" altLang="zh-CN" sz="2400" kern="1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text =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file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.read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text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飞雪连天射白鹿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\t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笑书神侠倚碧鸳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横批：越女剑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\n’</a:t>
            </a:r>
            <a:endParaRPr lang="en-US" altLang="zh-CN" sz="24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file.close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37" t="-1087" r="-37" b="55816"/>
          <a:stretch>
            <a:fillRect/>
          </a:stretch>
        </p:blipFill>
        <p:spPr>
          <a:xfrm>
            <a:off x="6988175" y="3906520"/>
            <a:ext cx="5203825" cy="20885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550742" y="1905428"/>
            <a:ext cx="388996" cy="480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960629" y="1905428"/>
            <a:ext cx="388996" cy="480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04145" y="1844309"/>
            <a:ext cx="388996" cy="480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64200" y="2585778"/>
            <a:ext cx="2947864" cy="49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分隔符将一起读出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8" grpId="0" bldLvl="0" animBg="1"/>
      <p:bldP spid="19" grpId="0" bldLvl="0" animBg="1"/>
      <p:bldP spid="2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readline()</a:t>
            </a:r>
            <a: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f.readline()</a:t>
            </a:r>
            <a:endParaRPr lang="en-US" altLang="zh-CN"/>
          </a:p>
        </p:txBody>
      </p:sp>
      <p:sp>
        <p:nvSpPr>
          <p:cNvPr id="4" name="云形标注 3"/>
          <p:cNvSpPr/>
          <p:nvPr/>
        </p:nvSpPr>
        <p:spPr>
          <a:xfrm>
            <a:off x="1430020" y="2926715"/>
            <a:ext cx="3234055" cy="2357755"/>
          </a:xfrm>
          <a:prstGeom prst="cloudCallout">
            <a:avLst>
              <a:gd name="adj1" fmla="val -30620"/>
              <a:gd name="adj2" fmla="val -61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读到的是一行的内容，包括行尾换行符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725160" y="1772920"/>
            <a:ext cx="4502150" cy="3107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f = open("test.txt", "r")</a:t>
            </a:r>
            <a:endParaRPr lang="zh-CN" altLang="en-US" sz="2800"/>
          </a:p>
          <a:p>
            <a:r>
              <a:rPr lang="zh-CN" altLang="en-US" sz="2800"/>
              <a:t>while True:</a:t>
            </a:r>
            <a:endParaRPr lang="zh-CN" altLang="en-US" sz="2800"/>
          </a:p>
          <a:p>
            <a:r>
              <a:rPr lang="zh-CN" altLang="en-US" sz="2800"/>
              <a:t>    line = f.readline()</a:t>
            </a:r>
            <a:endParaRPr lang="zh-CN" altLang="en-US" sz="2800"/>
          </a:p>
          <a:p>
            <a:r>
              <a:rPr lang="zh-CN" altLang="en-US" sz="2800"/>
              <a:t>    if not line:  </a:t>
            </a:r>
            <a:r>
              <a:rPr lang="en-US" altLang="zh-CN" sz="2800"/>
              <a:t>#</a:t>
            </a:r>
            <a:r>
              <a:rPr lang="zh-CN" altLang="en-US" sz="2800"/>
              <a:t>为空时结束</a:t>
            </a:r>
            <a:endParaRPr lang="zh-CN" altLang="en-US" sz="2800"/>
          </a:p>
          <a:p>
            <a:r>
              <a:rPr lang="zh-CN" altLang="en-US" sz="2800"/>
              <a:t>        break</a:t>
            </a:r>
            <a:endParaRPr lang="zh-CN" altLang="en-US" sz="2800"/>
          </a:p>
          <a:p>
            <a:r>
              <a:rPr lang="zh-CN" altLang="en-US" sz="2800"/>
              <a:t>    print(line, end="")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6" name="圆角矩形 5"/>
          <p:cNvSpPr/>
          <p:nvPr/>
        </p:nvSpPr>
        <p:spPr>
          <a:xfrm>
            <a:off x="6047740" y="2621280"/>
            <a:ext cx="2827655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9840595" y="1988820"/>
            <a:ext cx="1864360" cy="768985"/>
          </a:xfrm>
          <a:prstGeom prst="borderCallout1">
            <a:avLst>
              <a:gd name="adj1" fmla="val 27758"/>
              <a:gd name="adj2" fmla="val 83"/>
              <a:gd name="adj3" fmla="val 91412"/>
              <a:gd name="adj4" fmla="val -49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一个字符串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0" y="5289550"/>
            <a:ext cx="91465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字符串变量 </a:t>
            </a:r>
            <a:r>
              <a:rPr lang="en-US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= </a:t>
            </a:r>
            <a:r>
              <a:rPr lang="zh-CN" altLang="en-US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文件</a:t>
            </a:r>
            <a:r>
              <a:rPr lang="zh-CN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对象</a:t>
            </a:r>
            <a:r>
              <a:rPr lang="en-US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sz="3200" b="1" kern="100" dirty="0" err="1">
                <a:latin typeface="+mn-ea"/>
                <a:cs typeface="Times New Roman" panose="02020603050405020304" pitchFamily="18" charset="0"/>
                <a:sym typeface="+mn-ea"/>
              </a:rPr>
              <a:t>readline</a:t>
            </a:r>
            <a:r>
              <a:rPr lang="en-US" altLang="zh-CN" sz="3200" b="1" kern="100" dirty="0">
                <a:latin typeface="+mn-ea"/>
                <a:cs typeface="Times New Roman" panose="02020603050405020304" pitchFamily="18" charset="0"/>
                <a:sym typeface="+mn-ea"/>
              </a:rPr>
              <a:t>()</a:t>
            </a:r>
            <a:endParaRPr lang="en-US" altLang="zh-CN" sz="3200" b="1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3200" b="1" dirty="0">
                <a:sym typeface="+mn-ea"/>
              </a:rPr>
              <a:t>读出文件中</a:t>
            </a:r>
            <a:r>
              <a:rPr lang="zh-CN" altLang="zh-CN" sz="3200" b="1" dirty="0">
                <a:solidFill>
                  <a:srgbClr val="FF0000"/>
                </a:solidFill>
                <a:sym typeface="+mn-ea"/>
              </a:rPr>
              <a:t>当前行</a:t>
            </a:r>
            <a:r>
              <a:rPr lang="zh-CN" altLang="zh-CN" sz="3200" b="1" dirty="0">
                <a:sym typeface="+mn-ea"/>
              </a:rPr>
              <a:t>，并以</a:t>
            </a:r>
            <a:r>
              <a:rPr lang="zh-CN" altLang="zh-CN" sz="3200" b="1" dirty="0">
                <a:solidFill>
                  <a:srgbClr val="FF0000"/>
                </a:solidFill>
                <a:sym typeface="+mn-ea"/>
              </a:rPr>
              <a:t>字符串</a:t>
            </a:r>
            <a:r>
              <a:rPr lang="zh-CN" altLang="zh-CN" sz="3200" b="1" dirty="0">
                <a:sym typeface="+mn-ea"/>
              </a:rPr>
              <a:t>的形式返回</a:t>
            </a:r>
            <a:endParaRPr lang="zh-CN" altLang="zh-CN" sz="3200" b="1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69948" y="359754"/>
            <a:ext cx="5397205" cy="39130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file = </a:t>
            </a:r>
            <a:r>
              <a:rPr lang="en-US" altLang="zh-CN" sz="2400" kern="100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data.txt"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'r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text =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file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.readline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text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飞雪连天射白鹿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\t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笑书神侠倚碧鸳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\n’</a:t>
            </a:r>
            <a:endParaRPr lang="en-US" altLang="zh-CN" sz="24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text =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file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.readline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text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横批：越女剑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\n'</a:t>
            </a:r>
            <a:endParaRPr lang="en-US" altLang="zh-CN" sz="24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040" y="2720975"/>
            <a:ext cx="4410075" cy="39096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878245" y="2720911"/>
            <a:ext cx="2947864" cy="49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每次读一行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readlines()</a:t>
            </a:r>
            <a: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f.readlines()</a:t>
            </a:r>
            <a:endParaRPr lang="en-US" altLang="zh-CN"/>
          </a:p>
        </p:txBody>
      </p:sp>
      <p:sp>
        <p:nvSpPr>
          <p:cNvPr id="4" name="云形标注 3"/>
          <p:cNvSpPr/>
          <p:nvPr/>
        </p:nvSpPr>
        <p:spPr>
          <a:xfrm>
            <a:off x="1271270" y="3068955"/>
            <a:ext cx="4392295" cy="2087880"/>
          </a:xfrm>
          <a:prstGeom prst="cloudCallout">
            <a:avLst>
              <a:gd name="adj1" fmla="val -31755"/>
              <a:gd name="adj2" fmla="val -70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返回值是一个列表，每个元素是一行的内容，包括行尾的换行符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078220" y="1678940"/>
            <a:ext cx="3757295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f = open("test.txt","r")</a:t>
            </a:r>
            <a:endParaRPr lang="zh-CN" altLang="en-US" sz="2800"/>
          </a:p>
          <a:p>
            <a:r>
              <a:rPr lang="zh-CN" altLang="en-US" sz="2800"/>
              <a:t>list = f.readlines()</a:t>
            </a:r>
            <a:endParaRPr lang="zh-CN" altLang="en-US" sz="2800"/>
          </a:p>
          <a:p>
            <a:r>
              <a:rPr lang="zh-CN" altLang="en-US" sz="2800"/>
              <a:t>for line in list:</a:t>
            </a:r>
            <a:endParaRPr lang="zh-CN" altLang="en-US" sz="2800"/>
          </a:p>
          <a:p>
            <a:r>
              <a:rPr lang="zh-CN" altLang="en-US" sz="2800"/>
              <a:t>    print(line, end="")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6" name="圆角矩形 5"/>
          <p:cNvSpPr/>
          <p:nvPr/>
        </p:nvSpPr>
        <p:spPr>
          <a:xfrm>
            <a:off x="5951855" y="2549525"/>
            <a:ext cx="259207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10032365" y="2162175"/>
            <a:ext cx="1727835" cy="712470"/>
          </a:xfrm>
          <a:prstGeom prst="borderCallout1">
            <a:avLst>
              <a:gd name="adj1" fmla="val 28609"/>
              <a:gd name="adj2" fmla="val 2278"/>
              <a:gd name="adj3" fmla="val 82798"/>
              <a:gd name="adj4" fmla="val -85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遍历列表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18770" y="5400040"/>
            <a:ext cx="104521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字符串变量 </a:t>
            </a:r>
            <a:r>
              <a:rPr lang="en-US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= </a:t>
            </a:r>
            <a:r>
              <a:rPr lang="zh-CN" altLang="en-US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文件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对象</a:t>
            </a:r>
            <a:r>
              <a:rPr lang="en-US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sz="2800" b="1" kern="100" dirty="0" err="1">
                <a:latin typeface="+mn-ea"/>
                <a:cs typeface="Times New Roman" panose="02020603050405020304" pitchFamily="18" charset="0"/>
                <a:sym typeface="+mn-ea"/>
              </a:rPr>
              <a:t>readlines</a:t>
            </a:r>
            <a:r>
              <a:rPr lang="en-US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()</a:t>
            </a:r>
            <a:endParaRPr lang="en-US" altLang="zh-CN" sz="2800" b="1" kern="100" dirty="0">
              <a:latin typeface="+mn-ea"/>
              <a:cs typeface="Times New Roman" panose="02020603050405020304" pitchFamily="18" charset="0"/>
              <a:sym typeface="+mn-ea"/>
            </a:endParaRPr>
          </a:p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读出文件</a:t>
            </a:r>
            <a:r>
              <a:rPr lang="zh-CN" altLang="zh-CN" sz="28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+mn-ea"/>
              </a:rPr>
              <a:t>所有内容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并作为一个</a:t>
            </a:r>
            <a:r>
              <a:rPr lang="zh-CN" altLang="zh-CN" sz="28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+mn-ea"/>
              </a:rPr>
              <a:t>列表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返回</a:t>
            </a:r>
            <a:endParaRPr lang="zh-CN" altLang="zh-CN" sz="2800" b="1" kern="100" dirty="0">
              <a:latin typeface="+mn-ea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67738" y="642329"/>
            <a:ext cx="5312145" cy="27991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file = </a:t>
            </a:r>
            <a:r>
              <a:rPr lang="en-US" altLang="zh-CN" sz="2400" kern="100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data.txt"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'r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ls =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file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.readlines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ls	     </a:t>
            </a:r>
            <a:endParaRPr lang="en-US" altLang="zh-CN" sz="24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飞雪连天射白鹿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\t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笑书神侠倚碧鸳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\n', '</a:t>
            </a:r>
            <a:r>
              <a:rPr lang="zh-CN" altLang="en-US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横批：越女剑</a:t>
            </a:r>
            <a:r>
              <a:rPr lang="en-US" altLang="zh-CN" sz="24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\n']</a:t>
            </a:r>
            <a:endParaRPr lang="en-US" altLang="zh-CN" sz="24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479" y="2961349"/>
            <a:ext cx="4029075" cy="35718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51129" y="3133661"/>
            <a:ext cx="3749479" cy="49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一行作为列表的一个元素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 </a:t>
            </a:r>
            <a:r>
              <a:t>直接遍历文件对象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410" y="1837690"/>
            <a:ext cx="6689725" cy="296608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p>
            <a:pPr marL="0" indent="0">
              <a:buNone/>
            </a:pPr>
            <a:r>
              <a:rPr lang="zh-CN" altLang="en-US"/>
              <a:t>f = open("test.txt",'r')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line in f: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print(line, end='')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f.close()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95325" y="2493010"/>
            <a:ext cx="252031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519420" y="1160145"/>
            <a:ext cx="2592705" cy="1080135"/>
          </a:xfrm>
          <a:prstGeom prst="borderCallout1">
            <a:avLst>
              <a:gd name="adj1" fmla="val 40975"/>
              <a:gd name="adj2" fmla="val -685"/>
              <a:gd name="adj3" fmla="val 149147"/>
              <a:gd name="adj4" fmla="val -101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遍历文件对象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10.3.2 </a:t>
            </a:r>
            <a:r>
              <a:t>文本文件的写入</a:t>
            </a:r>
          </a:p>
        </p:txBody>
      </p:sp>
      <p:pic>
        <p:nvPicPr>
          <p:cNvPr id="18" name="图片 17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2" b="1810"/>
          <a:stretch>
            <a:fillRect/>
          </a:stretch>
        </p:blipFill>
        <p:spPr bwMode="auto">
          <a:xfrm>
            <a:off x="745474" y="1662513"/>
            <a:ext cx="3582687" cy="3109106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615077" y="4854566"/>
            <a:ext cx="4715714" cy="1938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>
                <a:solidFill>
                  <a:srgbClr val="FF99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os</a:t>
            </a:r>
            <a:endParaRPr lang="zh-CN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os.chdir</a:t>
            </a:r>
            <a:r>
              <a:rPr lang="en-US" altLang="zh-CN" sz="20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"F:\\documents\\python"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&gt;&gt;&gt; file=</a:t>
            </a:r>
            <a:r>
              <a:rPr lang="en-US" altLang="zh-CN" sz="2000" dirty="0">
                <a:solidFill>
                  <a:srgbClr val="7030A0"/>
                </a:solidFill>
              </a:rPr>
              <a:t>open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B050"/>
                </a:solidFill>
              </a:rPr>
              <a:t>"</a:t>
            </a:r>
            <a:r>
              <a:rPr lang="en-US" altLang="zh-CN" sz="2000" dirty="0" err="1">
                <a:solidFill>
                  <a:srgbClr val="00B050"/>
                </a:solidFill>
              </a:rPr>
              <a:t>mydata.txt"</a:t>
            </a:r>
            <a:r>
              <a:rPr lang="en-US" altLang="zh-CN" sz="2000" dirty="0" err="1"/>
              <a:t>,</a:t>
            </a:r>
            <a:r>
              <a:rPr lang="en-US" altLang="zh-CN" sz="2000" dirty="0" err="1">
                <a:solidFill>
                  <a:srgbClr val="00B050"/>
                </a:solidFill>
              </a:rPr>
              <a:t>'w</a:t>
            </a:r>
            <a:r>
              <a:rPr lang="en-US" altLang="zh-CN" sz="2000" dirty="0">
                <a:solidFill>
                  <a:srgbClr val="00B050"/>
                </a:solidFill>
              </a:rPr>
              <a:t>'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  <p:sp>
        <p:nvSpPr>
          <p:cNvPr id="12" name="箭头: 右 11"/>
          <p:cNvSpPr/>
          <p:nvPr/>
        </p:nvSpPr>
        <p:spPr>
          <a:xfrm>
            <a:off x="5330791" y="2515614"/>
            <a:ext cx="1110114" cy="46166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66121" y="3060226"/>
            <a:ext cx="2954957" cy="1194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</a:t>
            </a:r>
            <a:r>
              <a:rPr lang="zh-CN" altLang="en-US" b="1" dirty="0">
                <a:solidFill>
                  <a:schemeClr val="accent6"/>
                </a:solidFill>
              </a:rPr>
              <a:t>写模式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</a:t>
            </a:r>
            <a:r>
              <a:rPr lang="zh-CN" altLang="en-US" b="1" dirty="0">
                <a:solidFill>
                  <a:schemeClr val="accent6"/>
                </a:solidFill>
              </a:rPr>
              <a:t>不存在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的文件可以在指定文件夹</a:t>
            </a:r>
            <a:r>
              <a:rPr lang="zh-CN" altLang="en-US" b="1" dirty="0">
                <a:solidFill>
                  <a:schemeClr val="accent6"/>
                </a:solidFill>
              </a:rPr>
              <a:t>新建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</a:t>
            </a:r>
            <a:r>
              <a:rPr lang="zh-CN" altLang="en-US" b="1" dirty="0">
                <a:solidFill>
                  <a:schemeClr val="accent6"/>
                </a:solidFill>
              </a:rPr>
              <a:t>新文件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421078" y="1662513"/>
            <a:ext cx="3782729" cy="3109105"/>
            <a:chOff x="7421078" y="1662513"/>
            <a:chExt cx="3782729" cy="3109105"/>
          </a:xfrm>
        </p:grpSpPr>
        <p:pic>
          <p:nvPicPr>
            <p:cNvPr id="19" name="图片 18"/>
            <p:cNvPicPr/>
            <p:nvPr/>
          </p:nvPicPr>
          <p:blipFill rotWithShape="1">
            <a:blip r:embed="rId2"/>
            <a:srcRect l="1033" r="30522" b="2269"/>
            <a:stretch>
              <a:fillRect/>
            </a:stretch>
          </p:blipFill>
          <p:spPr bwMode="auto">
            <a:xfrm>
              <a:off x="7421078" y="1662513"/>
              <a:ext cx="3782729" cy="3109105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矩形 15"/>
            <p:cNvSpPr/>
            <p:nvPr/>
          </p:nvSpPr>
          <p:spPr>
            <a:xfrm>
              <a:off x="8739739" y="4543124"/>
              <a:ext cx="385010" cy="22849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739739" y="2469023"/>
              <a:ext cx="558265" cy="59181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箭头: 下 23"/>
          <p:cNvSpPr/>
          <p:nvPr/>
        </p:nvSpPr>
        <p:spPr>
          <a:xfrm>
            <a:off x="9230627" y="4897104"/>
            <a:ext cx="394636" cy="46201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625264" y="4923826"/>
            <a:ext cx="1578543" cy="39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打开文件后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00909" y="5385839"/>
            <a:ext cx="3775393" cy="961289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b="1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文件对象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file</a:t>
            </a:r>
            <a:r>
              <a:rPr lang="zh-CN" altLang="zh-CN" sz="2000" b="1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关联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,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后续文件操作通过</a:t>
            </a:r>
            <a:r>
              <a:rPr lang="zh-CN" altLang="en-US" sz="2000" b="1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文件对象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实现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68335" y="175895"/>
            <a:ext cx="26847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ym typeface="+mn-ea"/>
              </a:rPr>
              <a:t>change directory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current working directory</a:t>
            </a:r>
            <a:endParaRPr lang="en-US" altLang="zh-CN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4" grpId="0" bldLvl="0" animBg="1"/>
      <p:bldP spid="24" grpId="0" bldLvl="0" animBg="1"/>
      <p:bldP spid="25" grpId="0" bldLvl="0" animBg="1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10.3.2 </a:t>
            </a:r>
            <a:r>
              <a:t>文本文件的写入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</a:t>
            </a:r>
            <a:r>
              <a:t>种常用写法</a:t>
            </a:r>
          </a:p>
          <a:p>
            <a:pPr lvl="1"/>
            <a:r>
              <a:t>利用文件对象的</a:t>
            </a:r>
            <a:r>
              <a:rPr lang="en-US" altLang="zh-CN"/>
              <a:t>write()</a:t>
            </a:r>
            <a:r>
              <a:t>方法（写</a:t>
            </a:r>
            <a:r>
              <a:t>入一行）</a:t>
            </a:r>
          </a:p>
          <a:p>
            <a:pPr lvl="1"/>
            <a:r>
              <a:t>利用文件对象的</a:t>
            </a:r>
            <a:r>
              <a:rPr lang="en-US" altLang="zh-CN"/>
              <a:t>writelines()</a:t>
            </a:r>
            <a:r>
              <a:t>方法（写入一个字符串列表）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write()</a:t>
            </a:r>
            <a: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f.write(写入的内容)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7955" y="2839720"/>
            <a:ext cx="6816090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f = open("result.txt", 'w')</a:t>
            </a:r>
            <a:endParaRPr lang="zh-CN" altLang="en-US" sz="2800"/>
          </a:p>
          <a:p>
            <a:r>
              <a:rPr lang="zh-CN" altLang="en-US" sz="2800"/>
              <a:t>content = input("请输入要写入的内容：")</a:t>
            </a:r>
            <a:endParaRPr lang="zh-CN" altLang="en-US" sz="2800"/>
          </a:p>
          <a:p>
            <a:r>
              <a:rPr lang="zh-CN" altLang="en-US" sz="2800"/>
              <a:t>f.write(content)</a:t>
            </a:r>
            <a:endParaRPr lang="zh-CN" altLang="en-US" sz="2800"/>
          </a:p>
          <a:p>
            <a:r>
              <a:rPr lang="zh-CN" altLang="en-US" sz="2800"/>
              <a:t>print("文件已写完！")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5" name="圆角矩形 4"/>
          <p:cNvSpPr/>
          <p:nvPr/>
        </p:nvSpPr>
        <p:spPr>
          <a:xfrm>
            <a:off x="5879465" y="2780665"/>
            <a:ext cx="720090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7031990" y="1437005"/>
            <a:ext cx="2014855" cy="911860"/>
          </a:xfrm>
          <a:prstGeom prst="borderCallout1">
            <a:avLst>
              <a:gd name="adj1" fmla="val 34192"/>
              <a:gd name="adj2" fmla="val 787"/>
              <a:gd name="adj3" fmla="val 148119"/>
              <a:gd name="adj4" fmla="val -32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试试改成 </a:t>
            </a:r>
            <a:r>
              <a:rPr lang="en-US" altLang="zh-CN" sz="2400"/>
              <a:t>'a'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7164705" y="207010"/>
            <a:ext cx="480441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注意：写入的内容不会自动换行哦，怎么办？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bldLvl="0" animBg="1"/>
      <p:bldP spid="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6840" y="715010"/>
            <a:ext cx="4965065" cy="34150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file=</a:t>
            </a:r>
            <a:r>
              <a:rPr lang="en-US" altLang="zh-CN" sz="2400" kern="100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 err="1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mydata.txt",'w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file.write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飞雪连天射白鹿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file.write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笑书神侠倚碧鸳</a:t>
            </a:r>
            <a:r>
              <a:rPr lang="en-US" altLang="zh-CN" sz="2400" kern="100" dirty="0">
                <a:solidFill>
                  <a:srgbClr val="00B05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 </a:t>
            </a:r>
            <a:r>
              <a:rPr lang="en-US" altLang="zh-CN" sz="24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file.close</a:t>
            </a:r>
            <a:r>
              <a:rPr lang="en-US" altLang="zh-CN" sz="24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6800" y="1914145"/>
            <a:ext cx="3667225" cy="49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zh-CN" altLang="en-US" dirty="0">
                <a:solidFill>
                  <a:srgbClr val="FF0000"/>
                </a:solidFill>
              </a:rPr>
              <a:t>回显写入的字符数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/>
          <p:nvPr/>
        </p:nvPicPr>
        <p:blipFill rotWithShape="1">
          <a:blip r:embed="rId1"/>
          <a:srcRect l="478" t="1" r="855" b="1083"/>
          <a:stretch>
            <a:fillRect/>
          </a:stretch>
        </p:blipFill>
        <p:spPr bwMode="auto">
          <a:xfrm>
            <a:off x="5228322" y="750431"/>
            <a:ext cx="6447762" cy="3423330"/>
          </a:xfrm>
          <a:prstGeom prst="rect">
            <a:avLst/>
          </a:prstGeom>
          <a:ln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8521132" y="1883343"/>
            <a:ext cx="102990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683041" y="1883343"/>
            <a:ext cx="102990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201783" y="2216652"/>
            <a:ext cx="2962516" cy="49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连续写入两个字符串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字符串之间没有任何分隔符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015" y="5634990"/>
            <a:ext cx="81133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en-US" sz="3200" b="1">
                <a:solidFill>
                  <a:schemeClr val="tx1"/>
                </a:solidFill>
                <a:sym typeface="+mn-ea"/>
              </a:rPr>
              <a:t>将指定的字符串写入文件当前插入点位置</a:t>
            </a:r>
            <a:endParaRPr lang="zh-CN" altLang="en-US" sz="32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3200" b="1">
                <a:sym typeface="+mn-ea"/>
              </a:rPr>
              <a:t>    返回值：返回的是写入的字符长度。</a:t>
            </a:r>
            <a:endParaRPr lang="zh-CN" altLang="en-US" sz="3200" b="1" kern="100" dirty="0">
              <a:latin typeface="+mn-ea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目录与文件路径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294433" y="846904"/>
            <a:ext cx="10869053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zh-CN" sz="2800" dirty="0"/>
              <a:t>文件</a:t>
            </a:r>
            <a:r>
              <a:rPr lang="en-US" altLang="zh-CN" sz="2800" dirty="0"/>
              <a:t>——</a:t>
            </a:r>
            <a:r>
              <a:rPr lang="zh-CN" altLang="zh-CN" sz="2800" dirty="0"/>
              <a:t>用来组织和管理一组相关数据的；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zh-CN" sz="2800" dirty="0"/>
              <a:t>目录</a:t>
            </a:r>
            <a:r>
              <a:rPr lang="en-US" altLang="zh-CN" sz="2800" dirty="0"/>
              <a:t>——</a:t>
            </a:r>
            <a:r>
              <a:rPr lang="zh-CN" altLang="zh-CN" sz="2800" dirty="0"/>
              <a:t>是用来组织和管理一组相关文件的。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zh-CN" sz="2800" dirty="0"/>
              <a:t>目录，又可称为文件夹，可以包含文件，也可以包含其他目录。</a:t>
            </a:r>
            <a:endParaRPr lang="zh-CN" altLang="zh-CN" sz="28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634" y="2993907"/>
            <a:ext cx="2770998" cy="333334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2348" y="3087256"/>
            <a:ext cx="2603286" cy="452388"/>
            <a:chOff x="1307869" y="3301465"/>
            <a:chExt cx="2603286" cy="452388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916455" y="3551722"/>
              <a:ext cx="9947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1307869" y="3301465"/>
              <a:ext cx="1512333" cy="452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盘符</a:t>
              </a:r>
              <a:r>
                <a:rPr lang="en-US" altLang="zh-CN" dirty="0"/>
                <a:t>(</a:t>
              </a:r>
              <a:r>
                <a:rPr lang="zh-CN" altLang="en-US" dirty="0"/>
                <a:t>根目录）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2348" y="4049387"/>
            <a:ext cx="2603286" cy="1126551"/>
            <a:chOff x="1307869" y="4263596"/>
            <a:chExt cx="2603286" cy="1126551"/>
          </a:xfrm>
        </p:grpSpPr>
        <p:grpSp>
          <p:nvGrpSpPr>
            <p:cNvPr id="14" name="组合 13"/>
            <p:cNvGrpSpPr/>
            <p:nvPr/>
          </p:nvGrpSpPr>
          <p:grpSpPr>
            <a:xfrm>
              <a:off x="1307869" y="4263596"/>
              <a:ext cx="2603286" cy="452388"/>
              <a:chOff x="1307869" y="3301465"/>
              <a:chExt cx="2603286" cy="452388"/>
            </a:xfrm>
          </p:grpSpPr>
          <p:cxnSp>
            <p:nvCxnSpPr>
              <p:cNvPr id="15" name="直接箭头连接符 14"/>
              <p:cNvCxnSpPr/>
              <p:nvPr/>
            </p:nvCxnSpPr>
            <p:spPr>
              <a:xfrm>
                <a:off x="2916455" y="3551722"/>
                <a:ext cx="9947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1307869" y="3301465"/>
                <a:ext cx="1512333" cy="452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文件夹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目录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>
              <a:off x="2916455" y="4513853"/>
              <a:ext cx="994700" cy="87629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422348" y="5377892"/>
            <a:ext cx="1512333" cy="452388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034436" y="5604087"/>
            <a:ext cx="894945" cy="355289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013738" y="4660580"/>
            <a:ext cx="914400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129242" y="5583002"/>
            <a:ext cx="591954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070914" y="5583002"/>
            <a:ext cx="591954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107360" y="6327254"/>
            <a:ext cx="591954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9940" y="2886208"/>
            <a:ext cx="6672852" cy="966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盘根目录下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包含：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/>
              <a:t>文件夹“</a:t>
            </a:r>
            <a:r>
              <a:rPr lang="en-US" altLang="zh-CN" sz="2000" dirty="0"/>
              <a:t>documents</a:t>
            </a:r>
            <a:r>
              <a:rPr lang="zh-CN" altLang="zh-CN" sz="2000" dirty="0"/>
              <a:t>”和</a:t>
            </a:r>
            <a:r>
              <a:rPr lang="zh-CN" altLang="en-US" sz="2000" dirty="0"/>
              <a:t> 文件“</a:t>
            </a:r>
            <a:r>
              <a:rPr lang="zh-CN" altLang="zh-CN" sz="2000" dirty="0"/>
              <a:t>文件与异常处理</a:t>
            </a:r>
            <a:r>
              <a:rPr lang="en-US" altLang="zh-CN" sz="2000" dirty="0"/>
              <a:t>.doc</a:t>
            </a:r>
            <a:r>
              <a:rPr lang="zh-CN" altLang="zh-CN" sz="2000" dirty="0"/>
              <a:t>”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29940" y="3936844"/>
            <a:ext cx="5052730" cy="14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文件夹“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documents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下包含：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/>
              <a:t>文件夹“</a:t>
            </a:r>
            <a:r>
              <a:rPr lang="en-US" altLang="zh-CN" sz="2000" dirty="0"/>
              <a:t>python</a:t>
            </a:r>
            <a:r>
              <a:rPr lang="zh-CN" altLang="zh-CN" sz="2000" dirty="0"/>
              <a:t>”</a:t>
            </a:r>
            <a:r>
              <a:rPr lang="zh-CN" altLang="en-US" sz="2000" dirty="0"/>
              <a:t>、</a:t>
            </a:r>
            <a:r>
              <a:rPr lang="zh-CN" altLang="zh-CN" sz="2000" dirty="0"/>
              <a:t>文件“</a:t>
            </a:r>
            <a:r>
              <a:rPr lang="en-US" altLang="zh-CN" sz="2000" dirty="0"/>
              <a:t>scores.xlsx</a:t>
            </a:r>
            <a:r>
              <a:rPr lang="zh-CN" altLang="zh-CN" sz="2000" dirty="0"/>
              <a:t>”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zh-CN" sz="2000" dirty="0"/>
              <a:t>和文件“</a:t>
            </a:r>
            <a:r>
              <a:rPr lang="en-US" altLang="zh-CN" sz="2000" dirty="0"/>
              <a:t>data.txt</a:t>
            </a:r>
            <a:r>
              <a:rPr lang="zh-CN" altLang="zh-CN" sz="2000" dirty="0"/>
              <a:t>”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92885" y="5449144"/>
            <a:ext cx="3370603" cy="966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文件夹“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下包含：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/>
              <a:t>文件“</a:t>
            </a:r>
            <a:r>
              <a:rPr lang="en-US" altLang="zh-CN" sz="2000" dirty="0"/>
              <a:t>5-1.py</a:t>
            </a:r>
            <a:r>
              <a:rPr lang="zh-CN" altLang="zh-CN" sz="2000" dirty="0"/>
              <a:t>”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writelines()</a:t>
            </a:r>
            <a:r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f.writelines(字符串序列)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67530" y="1772920"/>
            <a:ext cx="791845" cy="8642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云形标注 4"/>
          <p:cNvSpPr/>
          <p:nvPr/>
        </p:nvSpPr>
        <p:spPr>
          <a:xfrm>
            <a:off x="5327650" y="853440"/>
            <a:ext cx="2105660" cy="1080135"/>
          </a:xfrm>
          <a:prstGeom prst="cloudCallout">
            <a:avLst>
              <a:gd name="adj1" fmla="val -58762"/>
              <a:gd name="adj2" fmla="val 53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什么是序列？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7954645" y="1052830"/>
            <a:ext cx="3181350" cy="953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列表、元组等属于常用序列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956945" y="3451225"/>
            <a:ext cx="10846435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menulist = ["香菇青菜\n", "红烧狮子头\n", "清蒸鲈鱼\n", "菌菇汤\n"]</a:t>
            </a:r>
            <a:endParaRPr lang="zh-CN" altLang="en-US" sz="2800"/>
          </a:p>
          <a:p>
            <a:r>
              <a:rPr lang="zh-CN" altLang="en-US" sz="2800"/>
              <a:t>f = open("menu.txt", 'w')</a:t>
            </a:r>
            <a:endParaRPr lang="zh-CN" altLang="en-US" sz="2800"/>
          </a:p>
          <a:p>
            <a:r>
              <a:rPr lang="zh-CN" altLang="en-US" sz="2800"/>
              <a:t>f.writelines(menulist)</a:t>
            </a:r>
            <a:endParaRPr lang="zh-CN" altLang="en-US" sz="2800"/>
          </a:p>
          <a:p>
            <a:r>
              <a:rPr lang="zh-CN" altLang="en-US" sz="2800"/>
              <a:t>print("文件已写完！")</a:t>
            </a:r>
            <a:endParaRPr lang="zh-CN" altLang="en-US" sz="2800"/>
          </a:p>
          <a:p>
            <a:r>
              <a:rPr lang="zh-CN" altLang="en-US" sz="2800"/>
              <a:t>f.close()</a:t>
            </a:r>
            <a:endParaRPr lang="zh-CN" altLang="en-US" sz="2800"/>
          </a:p>
        </p:txBody>
      </p:sp>
      <p:sp>
        <p:nvSpPr>
          <p:cNvPr id="8" name="圆角矩形 7"/>
          <p:cNvSpPr/>
          <p:nvPr/>
        </p:nvSpPr>
        <p:spPr>
          <a:xfrm>
            <a:off x="6816090" y="3356610"/>
            <a:ext cx="57594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8256270" y="4278630"/>
            <a:ext cx="1871980" cy="857885"/>
          </a:xfrm>
          <a:prstGeom prst="borderCallout1">
            <a:avLst>
              <a:gd name="adj1" fmla="val 28645"/>
              <a:gd name="adj2" fmla="val 1458"/>
              <a:gd name="adj3" fmla="val -42116"/>
              <a:gd name="adj4" fmla="val -45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别忘了每行加换行符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6625" y="5212080"/>
            <a:ext cx="2697480" cy="1569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234" y="397755"/>
            <a:ext cx="3533775" cy="3200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7738" y="429339"/>
            <a:ext cx="5900187" cy="23529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file=</a:t>
            </a:r>
            <a:r>
              <a:rPr lang="en-US" altLang="zh-CN" sz="2000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en-US" altLang="zh-CN" sz="2000" kern="100" dirty="0" err="1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mydata.txt",'w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'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ls=[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zh-CN" altLang="en-US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飞雪连天射白鹿</a:t>
            </a:r>
            <a:r>
              <a:rPr lang="en-US" altLang="zh-CN" sz="2000" kern="100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\t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zh-CN" altLang="en-US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笑书神侠倚碧鸳</a:t>
            </a:r>
            <a:r>
              <a:rPr lang="en-US" altLang="zh-CN" sz="2000" kern="100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\n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en-US" altLang="zh-CN" sz="2000" kern="1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file.writelines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(ls)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file.writelines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([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zh-CN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横批：越女剑</a:t>
            </a:r>
            <a:r>
              <a:rPr lang="en-US" altLang="zh-CN" sz="2000" kern="100" dirty="0">
                <a:solidFill>
                  <a:schemeClr val="accent6"/>
                </a:solidFill>
                <a:latin typeface="+mn-ea"/>
                <a:cs typeface="Times New Roman" panose="02020603050405020304" pitchFamily="18" charset="0"/>
              </a:rPr>
              <a:t>\n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])</a:t>
            </a:r>
            <a:endParaRPr lang="zh-CN" altLang="zh-CN" sz="2000" kern="1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file.close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" y="3145028"/>
            <a:ext cx="6425020" cy="845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可以通过在字符串结尾加入分隔符将分隔符写入文件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172935" y="1272507"/>
            <a:ext cx="1665171" cy="1872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88365" y="5363210"/>
            <a:ext cx="99352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zh-CN" sz="2800" b="1" kern="100" dirty="0">
                <a:latin typeface="+mn-ea"/>
                <a:cs typeface="Times New Roman" panose="02020603050405020304" pitchFamily="18" charset="0"/>
                <a:sym typeface="+mn-ea"/>
              </a:rPr>
              <a:t>以序列的形式接受多个字符串作为参数，一次性写入多个串</a:t>
            </a:r>
            <a:endParaRPr lang="zh-CN" altLang="zh-CN" sz="2800" b="1" kern="100" dirty="0">
              <a:latin typeface="+mn-ea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570" y="964565"/>
            <a:ext cx="1115504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write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方法和</a:t>
            </a:r>
            <a:r>
              <a:rPr lang="en-US" altLang="zh-CN" sz="2800" kern="100" dirty="0" err="1">
                <a:latin typeface="+mn-ea"/>
                <a:cs typeface="Times New Roman" panose="02020603050405020304" pitchFamily="18" charset="0"/>
              </a:rPr>
              <a:t>writelines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方法也可以用于追加模式（</a:t>
            </a: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'a'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或者</a:t>
            </a: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'a+’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1066" y="2293387"/>
            <a:ext cx="435316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file=</a:t>
            </a:r>
            <a:r>
              <a:rPr lang="en-US" altLang="zh-CN" sz="2000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</a:t>
            </a:r>
            <a:r>
              <a:rPr lang="en-US" altLang="zh-CN" sz="2000" kern="100" dirty="0" err="1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mydata.txt",</a:t>
            </a:r>
            <a:r>
              <a:rPr lang="en-US" altLang="zh-CN" sz="3200" kern="100" dirty="0" err="1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'w</a:t>
            </a:r>
            <a:r>
              <a:rPr lang="en-US" altLang="zh-CN" sz="32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'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file.write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笑书神侠倚碧鸳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file.close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53" y="2433086"/>
            <a:ext cx="2390775" cy="28003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0318" y="531949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文件打开前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124064" y="5008132"/>
            <a:ext cx="435316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file=</a:t>
            </a:r>
            <a:r>
              <a:rPr lang="en-US" altLang="zh-CN" sz="2000" kern="100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"mydata.txt", </a:t>
            </a:r>
            <a:r>
              <a:rPr lang="en-US" altLang="zh-CN" sz="32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'a'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file.write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笑书神侠倚碧鸳</a:t>
            </a:r>
            <a:r>
              <a:rPr lang="en-US" altLang="zh-CN" sz="2000" kern="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&gt;&gt;&gt; </a:t>
            </a:r>
            <a:r>
              <a:rPr lang="en-US" altLang="zh-CN" sz="2000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file.close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()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226" y="1775287"/>
            <a:ext cx="2390775" cy="27363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696" y="4057650"/>
            <a:ext cx="2428875" cy="2800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19517" y="3004864"/>
            <a:ext cx="1956661" cy="49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从头覆盖写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47533" y="5534171"/>
            <a:ext cx="2428875" cy="49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从文档结尾处追加写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5" grpId="0" bldLvl="0" animBg="1"/>
      <p:bldP spid="1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总结，</a:t>
            </a:r>
            <a:r>
              <a:t>写操作方式</a:t>
            </a:r>
            <a:r>
              <a:rPr lang="en-US" altLang="zh-CN"/>
              <a:t>1</a:t>
            </a:r>
            <a:r>
              <a:t>：</a:t>
            </a:r>
            <a:b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27370"/>
          </a:xfrm>
        </p:spPr>
        <p:txBody>
          <a:bodyPr>
            <a:normAutofit fontScale="90000" lnSpcReduction="10000"/>
          </a:bodyPr>
          <a:p>
            <a:r>
              <a:rPr>
                <a:sym typeface="+mn-ea"/>
              </a:rPr>
              <a:t>f = open("result.txt", </a:t>
            </a:r>
            <a:r>
              <a:rPr sz="3600">
                <a:solidFill>
                  <a:srgbClr val="FF0000"/>
                </a:solidFill>
                <a:sym typeface="+mn-ea"/>
              </a:rPr>
              <a:t>'</a:t>
            </a:r>
            <a:r>
              <a:rPr lang="en-US" altLang="zh-CN" sz="3600">
                <a:solidFill>
                  <a:srgbClr val="FF0000"/>
                </a:solidFill>
                <a:sym typeface="+mn-ea"/>
              </a:rPr>
              <a:t>a</a:t>
            </a:r>
            <a:r>
              <a:rPr sz="3600">
                <a:solidFill>
                  <a:srgbClr val="FF0000"/>
                </a:solidFill>
                <a:sym typeface="+mn-ea"/>
              </a:rPr>
              <a:t>'</a:t>
            </a:r>
            <a:r>
              <a:rPr lang="en-US" altLang="zh-CN">
                <a:sym typeface="+mn-ea"/>
              </a:rPr>
              <a:t>,encoding='UTF8'</a:t>
            </a:r>
            <a:r>
              <a:rPr>
                <a:sym typeface="+mn-ea"/>
              </a:rPr>
              <a:t>)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while True:</a:t>
            </a:r>
            <a:endParaRPr lang="zh-CN" altLang="en-US"/>
          </a:p>
          <a:p>
            <a:r>
              <a:rPr>
                <a:sym typeface="+mn-ea"/>
              </a:rPr>
              <a:t>    content = input("请输入要写入的内容：")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    </a:t>
            </a:r>
            <a:r>
              <a:rPr lang="en-US" altLang="zh-CN">
                <a:sym typeface="+mn-ea"/>
              </a:rPr>
              <a:t>if content='no':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break</a:t>
            </a:r>
            <a:endParaRPr lang="zh-CN" altLang="en-US"/>
          </a:p>
          <a:p>
            <a:r>
              <a:rPr>
                <a:sym typeface="+mn-ea"/>
              </a:rPr>
              <a:t>    f.write(content)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    f.write(</a:t>
            </a:r>
            <a:r>
              <a:rPr lang="en-US" altLang="zh-CN">
                <a:sym typeface="+mn-ea"/>
              </a:rPr>
              <a:t>“\n”</a:t>
            </a:r>
            <a:r>
              <a:rPr>
                <a:sym typeface="+mn-ea"/>
              </a:rPr>
              <a:t>)              </a:t>
            </a:r>
            <a:r>
              <a:rPr lang="en-US" altLang="zh-CN">
                <a:sym typeface="+mn-ea"/>
              </a:rPr>
              <a:t>#</a:t>
            </a:r>
            <a:r>
              <a:rPr>
                <a:sym typeface="+mn-ea"/>
              </a:rPr>
              <a:t>每一行输入结束增加一个换行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print("文件已写完！")</a:t>
            </a:r>
            <a:endParaRPr lang="zh-CN" altLang="en-US"/>
          </a:p>
          <a:p>
            <a:r>
              <a:rPr>
                <a:sym typeface="+mn-ea"/>
              </a:rPr>
              <a:t>f.close()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总结，</a:t>
            </a:r>
            <a:r>
              <a:rPr lang="zh-CN" altLang="en-US"/>
              <a:t>写操作方式二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&gt;&gt;&gt; file=open("</a:t>
            </a:r>
            <a:r>
              <a:rPr lang="en-US" altLang="zh-CN" kern="1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mydata.txt",'w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'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,encoding='UTF8'</a:t>
            </a:r>
            <a:r>
              <a:rPr>
                <a:solidFill>
                  <a:schemeClr val="tx1"/>
                </a:solidFill>
                <a:sym typeface="+mn-ea"/>
              </a:rPr>
              <a:t>)</a:t>
            </a:r>
            <a:endParaRPr lang="zh-CN" altLang="zh-CN" kern="1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&gt;&gt;&gt; ls=["</a:t>
            </a:r>
            <a:r>
              <a:rPr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飞雪连天射白鹿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\n","</a:t>
            </a:r>
            <a:r>
              <a:rPr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笑书神侠倚碧鸳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\n",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"</a:t>
            </a:r>
            <a:r>
              <a:rPr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横批：越女剑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\n"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]</a:t>
            </a:r>
            <a:endParaRPr lang="en-US" altLang="zh-CN" kern="1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&gt;&gt;&gt; </a:t>
            </a:r>
            <a:r>
              <a:rPr lang="en-US" altLang="zh-CN" kern="1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file.writelines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(ls)</a:t>
            </a:r>
            <a:endParaRPr lang="zh-CN" altLang="zh-CN" kern="1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&gt;&gt;&gt; </a:t>
            </a:r>
            <a:r>
              <a:rPr lang="en-US" altLang="zh-CN" kern="1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file.close</a:t>
            </a:r>
            <a:r>
              <a:rPr lang="en-US" altLang="zh-CN" kern="10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+mn-ea"/>
              </a:rPr>
              <a:t>()</a:t>
            </a:r>
            <a:endParaRPr lang="zh-CN" altLang="zh-CN" kern="1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endParaRPr lang="zh-CN" altLang="zh-CN" kern="1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5460"/>
            <a:ext cx="12186285" cy="33070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补充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118870"/>
            <a:ext cx="12058015" cy="549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530360" y="833251"/>
            <a:ext cx="5821835" cy="298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Step1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Font typeface="Calibri" panose="020F0502020204030204" charset="0"/>
              <a:buChar char="−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新建文件，以字符串存放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90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个调查结果，如右图。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Step2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Font typeface="Calibri" panose="020F0502020204030204" charset="0"/>
              <a:buChar char="−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编写读文件函数，返回字符串。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1497" y="817547"/>
            <a:ext cx="5191125" cy="53435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005" y="3723640"/>
            <a:ext cx="661987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9900"/>
                </a:solidFill>
              </a:rPr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readFile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fileName</a:t>
            </a:r>
            <a:r>
              <a:rPr lang="en-US" altLang="zh-CN" sz="2400" dirty="0"/>
              <a:t>):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file = </a:t>
            </a:r>
            <a:r>
              <a:rPr lang="en-US" altLang="zh-CN" sz="2400" dirty="0">
                <a:solidFill>
                  <a:srgbClr val="7030A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fileName</a:t>
            </a:r>
            <a:r>
              <a:rPr lang="en-US" altLang="zh-CN" sz="2400" dirty="0"/>
              <a:t>,</a:t>
            </a:r>
            <a:r>
              <a:rPr lang="en-US" altLang="zh-CN" sz="2400" dirty="0">
                <a:solidFill>
                  <a:srgbClr val="00B050"/>
                </a:solidFill>
              </a:rPr>
              <a:t>'r',encoding='UTF8'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res = </a:t>
            </a:r>
            <a:r>
              <a:rPr lang="en-US" altLang="zh-CN" sz="2400" dirty="0" err="1"/>
              <a:t>file.read</a:t>
            </a:r>
            <a:r>
              <a:rPr lang="en-US" altLang="zh-CN" sz="2400" dirty="0"/>
              <a:t>()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file.close()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FF9900"/>
                </a:solidFill>
              </a:rPr>
              <a:t>return</a:t>
            </a:r>
            <a:r>
              <a:rPr lang="en-US" altLang="zh-CN" sz="2400" dirty="0"/>
              <a:t> res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367030" y="1397635"/>
            <a:ext cx="8453120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Step3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Font typeface="Calibri" panose="020F0502020204030204" charset="0"/>
              <a:buChar char="−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统计各评语出现的次数，结果放在字典里。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57985" y="2775585"/>
            <a:ext cx="1047432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9900"/>
                </a:solidFill>
              </a:rPr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countComments</a:t>
            </a:r>
            <a:r>
              <a:rPr lang="en-US" altLang="zh-CN" sz="2400" dirty="0"/>
              <a:t>(result):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 err="1"/>
              <a:t>resList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result.split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B050"/>
                </a:solidFill>
              </a:rPr>
              <a:t>','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 err="1"/>
              <a:t>commentCnts</a:t>
            </a:r>
            <a:r>
              <a:rPr lang="en-US" altLang="zh-CN" sz="2400" dirty="0"/>
              <a:t>={}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FF9900"/>
                </a:solidFill>
              </a:rPr>
              <a:t>for</a:t>
            </a:r>
            <a:r>
              <a:rPr lang="en-US" altLang="zh-CN" sz="2400" dirty="0"/>
              <a:t> res </a:t>
            </a:r>
            <a:r>
              <a:rPr lang="en-US" altLang="zh-CN" sz="2400" dirty="0">
                <a:solidFill>
                  <a:srgbClr val="FF9900"/>
                </a:solidFill>
              </a:rPr>
              <a:t>in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resList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en-US" altLang="zh-CN" sz="2400" dirty="0" err="1"/>
              <a:t>commentCnts</a:t>
            </a:r>
            <a:r>
              <a:rPr lang="en-US" altLang="zh-CN" sz="2400" dirty="0"/>
              <a:t>[res]=</a:t>
            </a:r>
            <a:r>
              <a:rPr lang="en-US" altLang="zh-CN" sz="2400" dirty="0" err="1"/>
              <a:t>commentCnts.get</a:t>
            </a:r>
            <a:r>
              <a:rPr lang="en-US" altLang="zh-CN" sz="2400" dirty="0"/>
              <a:t>(res,0)+1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FF9900"/>
                </a:solidFill>
              </a:rPr>
              <a:t>return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commentCnts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70180" y="876935"/>
            <a:ext cx="615188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+mn-ea"/>
                <a:cs typeface="Times New Roman" panose="02020603050405020304" pitchFamily="18" charset="0"/>
              </a:rPr>
              <a:t>Step4</a:t>
            </a: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调用读文件函数和统计函数，</a:t>
            </a:r>
            <a:endParaRPr lang="zh-CN" altLang="en-US" sz="24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并将结果追加至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result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文件中，</a:t>
            </a:r>
            <a:endParaRPr lang="zh-CN" altLang="en-US" sz="24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Calibri" panose="020F0502020204030204" charset="0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如图。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2550" y="1073150"/>
            <a:ext cx="702945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file = </a:t>
            </a:r>
            <a:r>
              <a:rPr lang="en-US" altLang="zh-CN" sz="2000" dirty="0">
                <a:solidFill>
                  <a:srgbClr val="7030A0"/>
                </a:solidFill>
              </a:rPr>
              <a:t>open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B050"/>
                </a:solidFill>
              </a:rPr>
              <a:t>"d:\\result.txt"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00B050"/>
                </a:solidFill>
              </a:rPr>
              <a:t>'a+'</a:t>
            </a:r>
            <a:r>
              <a:rPr lang="en-US" altLang="zh-CN" sz="2000" dirty="0">
                <a:solidFill>
                  <a:srgbClr val="00B050"/>
                </a:solidFill>
                <a:sym typeface="+mn-ea"/>
              </a:rPr>
              <a:t>,encoding='UTF8'</a:t>
            </a:r>
            <a:r>
              <a:rPr lang="en-US" altLang="zh-CN" sz="2000" dirty="0">
                <a:sym typeface="+mn-ea"/>
              </a:rPr>
              <a:t>)</a:t>
            </a:r>
            <a:r>
              <a:rPr lang="en-US" altLang="zh-CN" sz="2000" dirty="0"/>
              <a:t>)#</a:t>
            </a:r>
            <a:r>
              <a:rPr lang="zh-CN" altLang="en-US" sz="2000" dirty="0"/>
              <a:t>再读一次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most=</a:t>
            </a:r>
            <a:r>
              <a:rPr lang="en-US" altLang="zh-CN" sz="2000" dirty="0">
                <a:solidFill>
                  <a:srgbClr val="7030A0"/>
                </a:solidFill>
              </a:rPr>
              <a:t>max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dicCnts.values</a:t>
            </a:r>
            <a:r>
              <a:rPr lang="en-US" altLang="zh-CN" sz="2000" dirty="0"/>
              <a:t>())#</a:t>
            </a:r>
            <a:r>
              <a:rPr lang="zh-CN" altLang="en-US" sz="2000" dirty="0"/>
              <a:t>求次数最大值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9900"/>
                </a:solidFill>
              </a:rPr>
              <a:t>for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k,v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9900"/>
                </a:solidFill>
              </a:rPr>
              <a:t>in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dicCnts.items</a:t>
            </a:r>
            <a:r>
              <a:rPr lang="en-US" altLang="zh-CN" sz="2000" dirty="0"/>
              <a:t>():    #</a:t>
            </a:r>
            <a:r>
              <a:rPr lang="zh-CN" altLang="en-US" sz="2000" dirty="0"/>
              <a:t>求次数最大值对应的评价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rgbClr val="FF9900"/>
                </a:solidFill>
              </a:rPr>
              <a:t>if</a:t>
            </a:r>
            <a:r>
              <a:rPr lang="en-US" altLang="zh-CN" sz="2000" dirty="0"/>
              <a:t> v == most: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mostComment</a:t>
            </a:r>
            <a:r>
              <a:rPr lang="en-US" altLang="zh-CN" sz="2000" dirty="0"/>
              <a:t> = k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en-US" altLang="zh-CN" sz="2000" dirty="0">
                <a:solidFill>
                  <a:srgbClr val="FF9900"/>
                </a:solidFill>
              </a:rPr>
              <a:t>break</a:t>
            </a:r>
            <a:endParaRPr lang="en-US" altLang="zh-CN" sz="2000" dirty="0">
              <a:solidFill>
                <a:srgbClr val="FF99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5200015" y="58420"/>
            <a:ext cx="69913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result = </a:t>
            </a:r>
            <a:r>
              <a:rPr lang="en-US" altLang="zh-CN" sz="2000" dirty="0" err="1"/>
              <a:t>readFile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B050"/>
                </a:solidFill>
              </a:rPr>
              <a:t>"d:\\result.txt"</a:t>
            </a:r>
            <a:r>
              <a:rPr lang="en-US" altLang="zh-CN" sz="2000" dirty="0"/>
              <a:t>)#</a:t>
            </a:r>
            <a:r>
              <a:rPr lang="zh-CN" altLang="en-US" sz="2000" dirty="0"/>
              <a:t>函数读出文件内容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dicCnts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countComments</a:t>
            </a:r>
            <a:r>
              <a:rPr lang="en-US" altLang="zh-CN" sz="2000" dirty="0"/>
              <a:t>(result)#</a:t>
            </a:r>
            <a:r>
              <a:rPr lang="zh-CN" altLang="en-US" sz="2000" dirty="0"/>
              <a:t>函数返回带有次数的字典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186" y="3637346"/>
            <a:ext cx="3568229" cy="29735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0015" y="3858260"/>
            <a:ext cx="699198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根据统计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,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对今天伙食感觉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:\n"</a:t>
            </a:r>
            <a:r>
              <a:rPr lang="en-US" altLang="zh-CN" dirty="0">
                <a:sym typeface="+mn-ea"/>
              </a:rPr>
              <a:t>)   #</a:t>
            </a:r>
            <a:r>
              <a:rPr lang="zh-CN" altLang="en-US" dirty="0">
                <a:sym typeface="+mn-ea"/>
              </a:rPr>
              <a:t>各种输出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很满意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的学生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{}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;\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n"</a:t>
            </a:r>
            <a:r>
              <a:rPr lang="en-US" altLang="zh-CN" dirty="0" err="1">
                <a:sym typeface="+mn-ea"/>
              </a:rPr>
              <a:t>.format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dicCnts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很满意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en-US" altLang="zh-CN" dirty="0">
                <a:sym typeface="+mn-ea"/>
              </a:rPr>
              <a:t>]))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的学生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{}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;\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n"</a:t>
            </a:r>
            <a:r>
              <a:rPr lang="en-US" altLang="zh-CN" dirty="0" err="1">
                <a:sym typeface="+mn-ea"/>
              </a:rPr>
              <a:t>.format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dicCnts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en-US" altLang="zh-CN" dirty="0">
                <a:sym typeface="+mn-ea"/>
              </a:rPr>
              <a:t>]))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一般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的学生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{}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人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;\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n"</a:t>
            </a:r>
            <a:r>
              <a:rPr lang="en-US" altLang="zh-CN" dirty="0" err="1">
                <a:sym typeface="+mn-ea"/>
              </a:rPr>
              <a:t>.format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dicCnts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一般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en-US" altLang="zh-CN" dirty="0">
                <a:sym typeface="+mn-ea"/>
              </a:rPr>
              <a:t>]))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不满意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'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的学生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{}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人。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\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n"</a:t>
            </a:r>
            <a:r>
              <a:rPr lang="en-US" altLang="zh-CN" dirty="0" err="1">
                <a:sym typeface="+mn-ea"/>
              </a:rPr>
              <a:t>.format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dicCnts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不满意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en-US" altLang="zh-CN" dirty="0">
                <a:sym typeface="+mn-ea"/>
              </a:rPr>
              <a:t>]))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file.write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"</a:t>
            </a:r>
            <a:r>
              <a:rPr lang="zh-CN" altLang="en-US" dirty="0">
                <a:solidFill>
                  <a:srgbClr val="00B050"/>
                </a:solidFill>
                <a:sym typeface="+mn-ea"/>
              </a:rPr>
              <a:t>出现次数最多的评语是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{}\</a:t>
            </a:r>
            <a:r>
              <a:rPr lang="en-US" altLang="zh-CN" dirty="0" err="1">
                <a:solidFill>
                  <a:srgbClr val="00B050"/>
                </a:solidFill>
                <a:sym typeface="+mn-ea"/>
              </a:rPr>
              <a:t>n"</a:t>
            </a:r>
            <a:r>
              <a:rPr lang="en-US" altLang="zh-CN" dirty="0" err="1">
                <a:sym typeface="+mn-ea"/>
              </a:rPr>
              <a:t>.format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mostComment</a:t>
            </a:r>
            <a:r>
              <a:rPr lang="en-US" altLang="zh-CN" dirty="0">
                <a:sym typeface="+mn-ea"/>
              </a:rPr>
              <a:t>))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ym typeface="+mn-ea"/>
              </a:rPr>
              <a:t>file.close</a:t>
            </a:r>
            <a:r>
              <a:rPr lang="en-US" altLang="zh-CN" dirty="0">
                <a:sym typeface="+mn-ea"/>
              </a:rPr>
              <a:t>()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120640" y="1110615"/>
            <a:ext cx="7071360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20640" y="3914775"/>
            <a:ext cx="7071360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目录与文件路径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314335" y="1039705"/>
            <a:ext cx="10869053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zh-CN" sz="2800" dirty="0"/>
              <a:t>文件保存的位置被称为路径。</a:t>
            </a:r>
            <a:endParaRPr lang="en-US" altLang="zh-CN" sz="2800" dirty="0"/>
          </a:p>
          <a:p>
            <a:pPr lvl="2">
              <a:lnSpc>
                <a:spcPct val="150000"/>
              </a:lnSpc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绝对路径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——</a:t>
            </a:r>
            <a:r>
              <a:rPr lang="zh-CN" altLang="zh-CN" sz="2400" dirty="0">
                <a:solidFill>
                  <a:srgbClr val="FF9900"/>
                </a:solidFill>
              </a:rPr>
              <a:t>从</a:t>
            </a:r>
            <a:r>
              <a:rPr lang="zh-CN" altLang="zh-CN" sz="2400" dirty="0"/>
              <a:t>文件所在</a:t>
            </a:r>
            <a:r>
              <a:rPr lang="zh-CN" altLang="zh-CN" sz="2400" dirty="0">
                <a:solidFill>
                  <a:srgbClr val="FF9900"/>
                </a:solidFill>
              </a:rPr>
              <a:t>驱动器名字</a:t>
            </a:r>
            <a:r>
              <a:rPr lang="zh-CN" altLang="zh-CN" sz="2400" dirty="0"/>
              <a:t>（又称为“盘符”）</a:t>
            </a:r>
            <a:r>
              <a:rPr lang="zh-CN" altLang="zh-CN" sz="2400" dirty="0">
                <a:solidFill>
                  <a:srgbClr val="FF9900"/>
                </a:solidFill>
              </a:rPr>
              <a:t>开始</a:t>
            </a:r>
            <a:r>
              <a:rPr lang="zh-CN" altLang="zh-CN" sz="2400" dirty="0"/>
              <a:t>描述文件的保存位置。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650" y="2628584"/>
            <a:ext cx="2770998" cy="3333347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8290650" y="5216892"/>
            <a:ext cx="741145" cy="77964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364353" y="3147462"/>
            <a:ext cx="0" cy="219456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44101" y="3053074"/>
            <a:ext cx="4451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/>
              <a:t>F:\documents\python\5-1.py</a:t>
            </a:r>
            <a:endParaRPr lang="zh-CN" altLang="en-US" sz="28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979031" y="3570804"/>
            <a:ext cx="3137835" cy="5490"/>
            <a:chOff x="2127183" y="3511866"/>
            <a:chExt cx="3137835" cy="549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127183" y="3511866"/>
              <a:ext cx="173255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931426" y="3517356"/>
              <a:ext cx="173255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091763" y="3517356"/>
              <a:ext cx="173255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394021" y="3099335"/>
            <a:ext cx="1427275" cy="364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</a:rPr>
              <a:t>分隔符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99385" y="4117411"/>
            <a:ext cx="5182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“F:</a:t>
            </a:r>
            <a:r>
              <a:rPr lang="en-US" altLang="zh-CN" sz="2800" dirty="0">
                <a:solidFill>
                  <a:schemeClr val="accent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\\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documents</a:t>
            </a:r>
            <a:r>
              <a:rPr lang="en-US" altLang="zh-CN" sz="2800" dirty="0">
                <a:solidFill>
                  <a:schemeClr val="accent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\\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en-US" altLang="zh-CN" sz="2800" dirty="0">
                <a:solidFill>
                  <a:schemeClr val="accent6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\\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5-1.py”</a:t>
            </a:r>
            <a:endParaRPr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2318808" y="5206726"/>
            <a:ext cx="5304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 “ F:\documents\python\5-1.py ”</a:t>
            </a:r>
            <a:endParaRPr lang="zh-CN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140533" y="4215865"/>
            <a:ext cx="184946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2400" dirty="0">
                <a:solidFill>
                  <a:schemeClr val="accent6"/>
                </a:solidFill>
              </a:rPr>
              <a:t>路径字符串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5420" y="5140034"/>
            <a:ext cx="1849469" cy="678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</a:rPr>
              <a:t>简便的</a:t>
            </a:r>
            <a:endParaRPr lang="en-US" altLang="zh-CN" sz="2400" dirty="0">
              <a:solidFill>
                <a:schemeClr val="accent6"/>
              </a:solidFill>
            </a:endParaRPr>
          </a:p>
          <a:p>
            <a:pPr algn="ctr"/>
            <a:r>
              <a:rPr lang="zh-CN" altLang="zh-CN" sz="2400" dirty="0">
                <a:solidFill>
                  <a:schemeClr val="accent6"/>
                </a:solidFill>
              </a:rPr>
              <a:t>路径字符串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" grpId="0"/>
      <p:bldP spid="24" grpId="0" bldLvl="0" animBg="1"/>
      <p:bldP spid="25" grpId="0"/>
      <p:bldP spid="26" grpId="0"/>
      <p:bldP spid="27" grpId="0" bldLvl="0" animBg="1"/>
      <p:bldP spid="40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10.4 CSV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文件的读写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10.4.1 CSV</a:t>
            </a:r>
            <a:r>
              <a:t>文件</a:t>
            </a:r>
            <a:r>
              <a:t>简介</a:t>
            </a:r>
          </a:p>
        </p:txBody>
      </p:sp>
      <p:sp>
        <p:nvSpPr>
          <p:cNvPr id="49" name="矩形 48"/>
          <p:cNvSpPr/>
          <p:nvPr/>
        </p:nvSpPr>
        <p:spPr>
          <a:xfrm>
            <a:off x="142875" y="970915"/>
            <a:ext cx="12009120" cy="5539105"/>
          </a:xfrm>
          <a:prstGeom prst="rect">
            <a:avLst/>
          </a:prstGeom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CSV</a:t>
            </a:r>
            <a:r>
              <a:rPr lang="zh-CN" altLang="zh-CN" sz="2800" dirty="0"/>
              <a:t>，是英文</a:t>
            </a:r>
            <a:r>
              <a:rPr lang="en-US" altLang="zh-CN" sz="2800" dirty="0"/>
              <a:t>Comma-Separated Values</a:t>
            </a:r>
            <a:r>
              <a:rPr lang="zh-CN" altLang="zh-CN" sz="2800" dirty="0"/>
              <a:t>的缩写，翻译为“逗号分隔值”</a:t>
            </a:r>
            <a:endParaRPr lang="zh-CN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CSV</a:t>
            </a:r>
            <a:r>
              <a:rPr lang="zh-CN" altLang="zh-CN" sz="2800" dirty="0"/>
              <a:t>文件可以理解为以</a:t>
            </a:r>
            <a:r>
              <a:rPr lang="zh-CN" altLang="zh-CN" sz="2800" dirty="0">
                <a:solidFill>
                  <a:srgbClr val="FF0000"/>
                </a:solidFill>
              </a:rPr>
              <a:t>带逗号分隔</a:t>
            </a:r>
            <a:r>
              <a:rPr lang="zh-CN" altLang="zh-CN" sz="2800" dirty="0"/>
              <a:t>（也可以是其他简单字符分割）</a:t>
            </a:r>
            <a:r>
              <a:rPr lang="zh-CN" altLang="zh-CN" sz="2800" dirty="0">
                <a:solidFill>
                  <a:srgbClr val="FF0000"/>
                </a:solidFill>
              </a:rPr>
              <a:t>的纯文本</a:t>
            </a:r>
            <a:r>
              <a:rPr lang="zh-CN" altLang="zh-CN" sz="2800" dirty="0"/>
              <a:t>形式存储表格数据的文件。</a:t>
            </a:r>
            <a:r>
              <a:rPr lang="en-US" altLang="zh-CN" sz="2800" dirty="0"/>
              <a:t>			</a:t>
            </a: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4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/>
              <a:t>stu.csv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/>
              <a:t>可以用记事本，</a:t>
            </a:r>
            <a:endParaRPr lang="en-US" altLang="zh-CN" sz="24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/>
              <a:t>也可用</a:t>
            </a:r>
            <a:r>
              <a:rPr lang="en-US" altLang="zh-CN" sz="2400" dirty="0"/>
              <a:t>Excel</a:t>
            </a:r>
            <a:r>
              <a:rPr lang="zh-CN" altLang="en-US" sz="2400" dirty="0"/>
              <a:t>打开</a:t>
            </a:r>
            <a:endParaRPr lang="en-US" altLang="zh-CN" sz="24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800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5930"/>
            <a:ext cx="3126105" cy="33528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8446770" y="2995930"/>
            <a:ext cx="3297555" cy="3296285"/>
          </a:xfrm>
          <a:prstGeom prst="rect">
            <a:avLst/>
          </a:prstGeom>
        </p:spPr>
      </p:pic>
      <p:sp>
        <p:nvSpPr>
          <p:cNvPr id="12" name="箭头: 右 4"/>
          <p:cNvSpPr/>
          <p:nvPr/>
        </p:nvSpPr>
        <p:spPr>
          <a:xfrm>
            <a:off x="3338830" y="4210685"/>
            <a:ext cx="719455" cy="46164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10.4.1 CSV</a:t>
            </a:r>
            <a:r>
              <a:t>文件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6760210" cy="430593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p>
            <a:r>
              <a:rPr lang="zh-CN" altLang="en-US"/>
              <a:t>示例：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学号, 姓名, 年龄, 性别, 学院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1201, 张三, 21, 男, 计算机学院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1502, 李四, 19, 女, 外国语学院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1306, 王五, 20, 女, 物理学院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1410, 赵六, 21, 男, 体育学院</a:t>
            </a:r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7430770" y="822960"/>
            <a:ext cx="4761865" cy="24142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纯文本文件</a:t>
            </a:r>
            <a:endParaRPr lang="zh-CN" altLang="en-US" sz="2400"/>
          </a:p>
          <a:p>
            <a:pPr algn="ctr"/>
            <a:r>
              <a:rPr lang="zh-CN" altLang="en-US" sz="2400"/>
              <a:t>（Comma Separate Values）</a:t>
            </a:r>
            <a:endParaRPr lang="zh-CN" altLang="en-US" sz="2400"/>
          </a:p>
        </p:txBody>
      </p:sp>
      <p:sp>
        <p:nvSpPr>
          <p:cNvPr id="6" name="线形标注 1 5"/>
          <p:cNvSpPr/>
          <p:nvPr/>
        </p:nvSpPr>
        <p:spPr>
          <a:xfrm>
            <a:off x="8138160" y="4808855"/>
            <a:ext cx="2232660" cy="1080135"/>
          </a:xfrm>
          <a:prstGeom prst="borderCallout1">
            <a:avLst>
              <a:gd name="adj1" fmla="val 35743"/>
              <a:gd name="adj2" fmla="val -1393"/>
              <a:gd name="adj3" fmla="val 28865"/>
              <a:gd name="adj4" fmla="val -143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逗号分隔</a:t>
            </a:r>
            <a:endParaRPr lang="zh-CN" altLang="en-US" sz="2400"/>
          </a:p>
        </p:txBody>
      </p:sp>
      <p:sp>
        <p:nvSpPr>
          <p:cNvPr id="7" name="圆角矩形 6"/>
          <p:cNvSpPr/>
          <p:nvPr/>
        </p:nvSpPr>
        <p:spPr>
          <a:xfrm>
            <a:off x="1415415" y="1844675"/>
            <a:ext cx="518477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5448300" y="764540"/>
            <a:ext cx="1562100" cy="792480"/>
          </a:xfrm>
          <a:prstGeom prst="borderCallout1">
            <a:avLst>
              <a:gd name="adj1" fmla="val 38381"/>
              <a:gd name="adj2" fmla="val -203"/>
              <a:gd name="adj3" fmla="val 137500"/>
              <a:gd name="adj4" fmla="val -37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标题行：字段名</a:t>
            </a:r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1415415" y="3933190"/>
            <a:ext cx="5473065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655820" y="4940935"/>
            <a:ext cx="360045" cy="2882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1891665" y="5373370"/>
            <a:ext cx="2404110" cy="935990"/>
          </a:xfrm>
          <a:prstGeom prst="borderCallout1">
            <a:avLst>
              <a:gd name="adj1" fmla="val -881"/>
              <a:gd name="adj2" fmla="val 26914"/>
              <a:gd name="adj3" fmla="val -89552"/>
              <a:gd name="adj4" fmla="val 3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一行是一条记录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10.4.1 CSV</a:t>
            </a:r>
            <a:r>
              <a:t>文件</a:t>
            </a:r>
            <a:r>
              <a:t>简介</a:t>
            </a:r>
          </a:p>
        </p:txBody>
      </p:sp>
      <p:sp>
        <p:nvSpPr>
          <p:cNvPr id="49" name="矩形 48"/>
          <p:cNvSpPr/>
          <p:nvPr/>
        </p:nvSpPr>
        <p:spPr>
          <a:xfrm>
            <a:off x="530360" y="1169169"/>
            <a:ext cx="11328487" cy="4061460"/>
          </a:xfrm>
          <a:prstGeom prst="rect">
            <a:avLst/>
          </a:prstGeom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/>
              <a:t>CSV</a:t>
            </a:r>
            <a:r>
              <a:rPr lang="zh-CN" altLang="en-US" sz="2800" b="1" dirty="0"/>
              <a:t>文件，一般具有以下特征：</a:t>
            </a:r>
            <a:endParaRPr lang="en-US" altLang="zh-CN" sz="28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FF9900"/>
                </a:solidFill>
              </a:rPr>
              <a:t>纯文本</a:t>
            </a:r>
            <a:r>
              <a:rPr lang="zh-CN" altLang="en-US" sz="2400" b="1" dirty="0"/>
              <a:t>，使用某个字符集，比如</a:t>
            </a:r>
            <a:r>
              <a:rPr lang="en-US" altLang="zh-CN" sz="2400" b="1" dirty="0"/>
              <a:t>ASCII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Unicode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EBCDIC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GB2312</a:t>
            </a:r>
            <a:r>
              <a:rPr lang="zh-CN" altLang="en-US" sz="2400" b="1" dirty="0"/>
              <a:t>；</a:t>
            </a:r>
            <a:endParaRPr lang="zh-CN" altLang="en-US" sz="24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由</a:t>
            </a:r>
            <a:r>
              <a:rPr lang="zh-CN" altLang="en-US" sz="2400" b="1" dirty="0">
                <a:solidFill>
                  <a:srgbClr val="FF9900"/>
                </a:solidFill>
              </a:rPr>
              <a:t>记录组成</a:t>
            </a:r>
            <a:r>
              <a:rPr lang="zh-CN" altLang="en-US" sz="2400" b="1" dirty="0"/>
              <a:t>，一行对应一条记录，</a:t>
            </a:r>
            <a:r>
              <a:rPr lang="zh-CN" altLang="en-US" sz="2400" b="1" dirty="0">
                <a:solidFill>
                  <a:srgbClr val="FF0000"/>
                </a:solidFill>
              </a:rPr>
              <a:t>每行开头不留空格</a:t>
            </a:r>
            <a:r>
              <a:rPr lang="zh-CN" altLang="en-US" sz="2400" b="1" dirty="0"/>
              <a:t>；</a:t>
            </a:r>
            <a:endParaRPr lang="zh-CN" altLang="en-US" sz="24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每条记录被</a:t>
            </a:r>
            <a:r>
              <a:rPr lang="zh-CN" altLang="en-US" sz="2400" b="1" dirty="0">
                <a:solidFill>
                  <a:srgbClr val="FF9900"/>
                </a:solidFill>
              </a:rPr>
              <a:t>英文半角分隔符</a:t>
            </a:r>
            <a:r>
              <a:rPr lang="zh-CN" altLang="en-US" sz="2400" b="1" dirty="0"/>
              <a:t>（可以使逗号、分号、制表符等）分割为字段；</a:t>
            </a:r>
            <a:endParaRPr lang="zh-CN" altLang="en-US" sz="24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每条记录都有</a:t>
            </a:r>
            <a:r>
              <a:rPr lang="zh-CN" altLang="en-US" sz="2400" b="1" dirty="0">
                <a:solidFill>
                  <a:srgbClr val="FF9900"/>
                </a:solidFill>
              </a:rPr>
              <a:t>同样的字段序列</a:t>
            </a:r>
            <a:r>
              <a:rPr lang="zh-CN" altLang="en-US" sz="2400" b="1" dirty="0"/>
              <a:t>；</a:t>
            </a:r>
            <a:endParaRPr lang="zh-CN" altLang="en-US" sz="24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如果文件包含字段名，</a:t>
            </a:r>
            <a:r>
              <a:rPr lang="zh-CN" altLang="en-US" sz="2400" b="1" dirty="0">
                <a:solidFill>
                  <a:srgbClr val="FF0000"/>
                </a:solidFill>
              </a:rPr>
              <a:t>字段名写在文件第一行</a:t>
            </a:r>
            <a:r>
              <a:rPr lang="zh-CN" altLang="en-US" sz="2400" b="1" dirty="0"/>
              <a:t>；</a:t>
            </a:r>
            <a:endParaRPr lang="zh-CN" altLang="en-US" sz="2400" b="1" dirty="0"/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不包含特殊字符，文件中均为</a:t>
            </a:r>
            <a:r>
              <a:rPr lang="zh-CN" altLang="en-US" sz="2400" b="1" dirty="0">
                <a:solidFill>
                  <a:srgbClr val="FF9900"/>
                </a:solidFill>
              </a:rPr>
              <a:t>字符串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2346225" y="5688831"/>
            <a:ext cx="7923131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bg1"/>
                </a:solidFill>
              </a:rPr>
              <a:t>CSV</a:t>
            </a:r>
            <a:r>
              <a:rPr lang="zh-CN" altLang="en-US" sz="2800" dirty="0">
                <a:solidFill>
                  <a:schemeClr val="bg1"/>
                </a:solidFill>
              </a:rPr>
              <a:t>文件广泛应用于在不同程序之间转移表格数据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读写</a:t>
            </a:r>
            <a:r>
              <a:rPr lang="en-US" altLang="zh-CN"/>
              <a:t>CSV</a:t>
            </a:r>
            <a:r>
              <a:t>文件的方法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常用的写法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采用</a:t>
            </a:r>
            <a:r>
              <a:rPr lang="en-US" altLang="zh-CN"/>
              <a:t>10.3</a:t>
            </a:r>
            <a:r>
              <a:t>节介绍的</a:t>
            </a:r>
            <a:r>
              <a:rPr lang="zh-CN" altLang="en-US"/>
              <a:t>普通文本文件的读写方法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采用专门处理</a:t>
            </a:r>
            <a:r>
              <a:rPr lang="en-US" altLang="zh-CN"/>
              <a:t>CSV</a:t>
            </a:r>
            <a:r>
              <a:t>文件的模块</a:t>
            </a:r>
          </a:p>
          <a:p>
            <a:pPr marL="1428750" lvl="2" indent="-514350"/>
            <a:r>
              <a:t>标准模块：</a:t>
            </a:r>
            <a:r>
              <a:rPr lang="en-US" altLang="zh-CN">
                <a:solidFill>
                  <a:srgbClr val="FF0000"/>
                </a:solidFill>
              </a:rPr>
              <a:t>csv</a:t>
            </a:r>
            <a:r>
              <a:rPr>
                <a:solidFill>
                  <a:srgbClr val="FF0000"/>
                </a:solidFill>
              </a:rPr>
              <a:t>模块</a:t>
            </a:r>
            <a:endParaRPr>
              <a:solidFill>
                <a:srgbClr val="FF0000"/>
              </a:solidFill>
            </a:endParaRPr>
          </a:p>
          <a:p>
            <a:pPr marL="1428750" lvl="2" indent="-514350"/>
            <a:r>
              <a:t>第三方库：</a:t>
            </a:r>
            <a:r>
              <a:rPr lang="en-US" altLang="zh-CN"/>
              <a:t>pandas</a:t>
            </a:r>
            <a:r>
              <a:t>模块、Tensorflow等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7463790" y="2997200"/>
            <a:ext cx="1819910" cy="833120"/>
          </a:xfrm>
          <a:prstGeom prst="borderCallout1">
            <a:avLst>
              <a:gd name="adj1" fmla="val 25533"/>
              <a:gd name="adj2" fmla="val -558"/>
              <a:gd name="adj3" fmla="val 68445"/>
              <a:gd name="adj4" fmla="val -112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本节重点介绍的内容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读写</a:t>
            </a:r>
            <a:r>
              <a:rPr lang="en-US" altLang="zh-CN">
                <a:sym typeface="+mn-ea"/>
              </a:rPr>
              <a:t>CSV</a:t>
            </a:r>
            <a:r>
              <a:rPr>
                <a:sym typeface="+mn-ea"/>
              </a:rPr>
              <a:t>文件的方法</a:t>
            </a:r>
            <a:endParaRPr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69925" y="1160145"/>
            <a:ext cx="6697980" cy="3969385"/>
          </a:xfrm>
          <a:prstGeom prst="rect">
            <a:avLst/>
          </a:prstGeom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针对</a:t>
            </a:r>
            <a:r>
              <a:rPr lang="en-US" altLang="zh-CN" sz="2800" b="1" dirty="0"/>
              <a:t>CSV</a:t>
            </a:r>
            <a:r>
              <a:rPr lang="zh-CN" altLang="en-US" sz="2800" b="1" dirty="0"/>
              <a:t>文件，</a:t>
            </a:r>
            <a:r>
              <a:rPr lang="en-US" altLang="zh-CN" sz="2800" b="1" dirty="0"/>
              <a:t>Python</a:t>
            </a:r>
            <a:r>
              <a:rPr lang="zh-CN" altLang="en-US" sz="2800" b="1" dirty="0"/>
              <a:t>提供了内置同名模块</a:t>
            </a:r>
            <a:r>
              <a:rPr lang="en-US" altLang="zh-CN" sz="2800" b="1" dirty="0"/>
              <a:t>csv</a:t>
            </a:r>
            <a:r>
              <a:rPr lang="zh-CN" altLang="en-US" sz="2800" b="1" dirty="0"/>
              <a:t>进行读写操作，</a:t>
            </a:r>
            <a:endParaRPr lang="zh-CN" altLang="en-US" sz="2800" b="1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en-US" sz="2800" b="1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读操作使用模块中的</a:t>
            </a:r>
            <a:r>
              <a:rPr lang="en-US" altLang="zh-CN" sz="2800" b="1" dirty="0"/>
              <a:t>reader</a:t>
            </a:r>
            <a:r>
              <a:rPr lang="zh-CN" altLang="en-US" sz="2800" b="1" dirty="0"/>
              <a:t>对象，</a:t>
            </a:r>
            <a:endParaRPr lang="zh-CN" altLang="en-US" sz="2800" b="1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写操作使用模块中的</a:t>
            </a:r>
            <a:r>
              <a:rPr lang="en-US" altLang="zh-CN" sz="2800" b="1" dirty="0"/>
              <a:t>writer</a:t>
            </a:r>
            <a:r>
              <a:rPr lang="zh-CN" altLang="en-US" sz="2800" b="1" dirty="0"/>
              <a:t>对象。</a:t>
            </a:r>
            <a:endParaRPr lang="en-US" altLang="zh-CN" sz="2800" b="1" dirty="0"/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8256270" y="1160145"/>
            <a:ext cx="2830195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获取文件对象</a:t>
            </a:r>
            <a:endParaRPr lang="zh-CN" altLang="en-US" sz="240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55635" y="2277110"/>
            <a:ext cx="2808605" cy="79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读取表头</a:t>
            </a:r>
            <a:endParaRPr lang="zh-CN" altLang="en-US" sz="2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56905" y="3429000"/>
            <a:ext cx="2807335" cy="1151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按逗号分隔符拆分表头字段</a:t>
            </a:r>
            <a:endParaRPr lang="zh-CN" altLang="en-US" sz="240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57540" y="4940935"/>
            <a:ext cx="2806700" cy="1224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使用for循环语句获取表体记录数据</a:t>
            </a:r>
            <a:endParaRPr lang="zh-CN" altLang="en-US" sz="2400">
              <a:sym typeface="+mn-ea"/>
            </a:endParaRPr>
          </a:p>
        </p:txBody>
      </p:sp>
      <p:cxnSp>
        <p:nvCxnSpPr>
          <p:cNvPr id="9" name="直接箭头连接符 8"/>
          <p:cNvCxnSpPr>
            <a:stCxn id="2" idx="2"/>
            <a:endCxn id="6" idx="0"/>
          </p:cNvCxnSpPr>
          <p:nvPr/>
        </p:nvCxnSpPr>
        <p:spPr>
          <a:xfrm flipH="1">
            <a:off x="9660255" y="1952625"/>
            <a:ext cx="11430" cy="324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2"/>
            <a:endCxn id="7" idx="0"/>
          </p:cNvCxnSpPr>
          <p:nvPr/>
        </p:nvCxnSpPr>
        <p:spPr>
          <a:xfrm>
            <a:off x="9660255" y="3068955"/>
            <a:ext cx="635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2"/>
            <a:endCxn id="8" idx="0"/>
          </p:cNvCxnSpPr>
          <p:nvPr/>
        </p:nvCxnSpPr>
        <p:spPr>
          <a:xfrm>
            <a:off x="9660890" y="4580890"/>
            <a:ext cx="0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读写</a:t>
            </a:r>
            <a:r>
              <a:rPr lang="en-US" altLang="zh-CN">
                <a:sym typeface="+mn-ea"/>
              </a:rPr>
              <a:t>CSV</a:t>
            </a:r>
            <a:r>
              <a:rPr>
                <a:sym typeface="+mn-ea"/>
              </a:rPr>
              <a:t>文件的方法</a:t>
            </a:r>
            <a:endParaRPr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0361" y="1169169"/>
            <a:ext cx="10605472" cy="737235"/>
          </a:xfrm>
          <a:prstGeom prst="rect">
            <a:avLst/>
          </a:prstGeom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/>
              <a:t>CSV</a:t>
            </a:r>
            <a:r>
              <a:rPr lang="zh-CN" altLang="en-US" sz="2800" b="1" dirty="0"/>
              <a:t>文件进行读、写操作前也需要先打开文件。</a:t>
            </a:r>
            <a:endParaRPr lang="en-US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813435" y="3476625"/>
            <a:ext cx="6918960" cy="1753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/>
              <a:t>&gt;&gt;&gt; </a:t>
            </a:r>
            <a:r>
              <a:rPr lang="en-US" altLang="zh-CN" sz="2400" b="1" dirty="0">
                <a:solidFill>
                  <a:srgbClr val="FF9900"/>
                </a:solidFill>
              </a:rPr>
              <a:t>import</a:t>
            </a:r>
            <a:r>
              <a:rPr lang="en-US" altLang="zh-CN" sz="2400" b="1" dirty="0"/>
              <a:t> csv</a:t>
            </a:r>
            <a:endParaRPr lang="zh-CN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&gt;&gt;&gt; </a:t>
            </a:r>
            <a:r>
              <a:rPr lang="en-US" altLang="zh-CN" sz="2400" b="1" dirty="0">
                <a:solidFill>
                  <a:srgbClr val="FF9900"/>
                </a:solidFill>
              </a:rPr>
              <a:t>with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open</a:t>
            </a:r>
            <a:r>
              <a:rPr lang="en-US" altLang="zh-CN" sz="2400" b="1" dirty="0"/>
              <a:t>(</a:t>
            </a:r>
            <a:r>
              <a:rPr lang="zh-CN" altLang="en-US" sz="2400" b="1" dirty="0">
                <a:solidFill>
                  <a:srgbClr val="00B050"/>
                </a:solidFill>
              </a:rPr>
              <a:t>文件名</a:t>
            </a:r>
            <a:r>
              <a:rPr lang="en-US" altLang="zh-CN" sz="2400" b="1" dirty="0"/>
              <a:t>,</a:t>
            </a:r>
            <a:r>
              <a:rPr lang="zh-CN" altLang="en-US" sz="2400" b="1" dirty="0">
                <a:solidFill>
                  <a:srgbClr val="00B050"/>
                </a:solidFill>
              </a:rPr>
              <a:t>读写模式</a:t>
            </a:r>
            <a:r>
              <a:rPr lang="en-US" altLang="zh-CN" sz="2400" b="1" dirty="0"/>
              <a:t>) </a:t>
            </a:r>
            <a:r>
              <a:rPr lang="en-US" altLang="zh-CN" sz="2400" b="1" dirty="0">
                <a:solidFill>
                  <a:srgbClr val="FF9900"/>
                </a:solidFill>
              </a:rPr>
              <a:t>as</a:t>
            </a:r>
            <a:r>
              <a:rPr lang="en-US" altLang="zh-CN" sz="2400" b="1" dirty="0"/>
              <a:t> file</a:t>
            </a:r>
            <a:r>
              <a:rPr lang="zh-CN" altLang="en-US" sz="2400" b="1" dirty="0"/>
              <a:t>对象名</a:t>
            </a:r>
            <a:r>
              <a:rPr lang="en-US" altLang="zh-CN" sz="2400" b="1" dirty="0"/>
              <a:t>:</a:t>
            </a:r>
            <a:endParaRPr lang="zh-CN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en-US" altLang="zh-CN" sz="2400" b="1" dirty="0">
                <a:solidFill>
                  <a:srgbClr val="C00000"/>
                </a:solidFill>
              </a:rPr>
              <a:t>#</a:t>
            </a:r>
            <a:r>
              <a:rPr lang="zh-CN" altLang="en-US" sz="2400" b="1" dirty="0">
                <a:solidFill>
                  <a:srgbClr val="C00000"/>
                </a:solidFill>
              </a:rPr>
              <a:t>读写操作</a:t>
            </a:r>
            <a:r>
              <a:rPr lang="en-US" altLang="zh-CN" sz="2400" b="1" dirty="0"/>
              <a:t>		</a:t>
            </a:r>
            <a:endParaRPr lang="zh-CN" altLang="en-US" sz="2400" b="1" dirty="0"/>
          </a:p>
        </p:txBody>
      </p:sp>
      <p:sp>
        <p:nvSpPr>
          <p:cNvPr id="5" name="对话气泡: 矩形 4"/>
          <p:cNvSpPr/>
          <p:nvPr/>
        </p:nvSpPr>
        <p:spPr>
          <a:xfrm>
            <a:off x="7732033" y="2584660"/>
            <a:ext cx="4182140" cy="2346698"/>
          </a:xfrm>
          <a:prstGeom prst="wedgeRectCallout">
            <a:avLst>
              <a:gd name="adj1" fmla="val -60591"/>
              <a:gd name="adj2" fmla="val -259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50000"/>
              </a:lnSpc>
            </a:pPr>
            <a:r>
              <a:rPr lang="zh-CN" altLang="en-US" sz="2400" b="1" dirty="0"/>
              <a:t>用</a:t>
            </a:r>
            <a:r>
              <a:rPr lang="en-US" altLang="zh-CN" sz="2400" b="1" dirty="0"/>
              <a:t>with</a:t>
            </a:r>
            <a:r>
              <a:rPr lang="zh-CN" altLang="en-US" sz="2400" b="1" dirty="0"/>
              <a:t>子句打开的文件，当文件读操作结束后，系统自动调用</a:t>
            </a:r>
            <a:r>
              <a:rPr lang="en-US" altLang="zh-CN" sz="2400" b="1" dirty="0"/>
              <a:t>close</a:t>
            </a:r>
            <a:r>
              <a:rPr lang="zh-CN" altLang="en-US" sz="2400" b="1" dirty="0"/>
              <a:t>方法关闭文件。</a:t>
            </a:r>
            <a:endParaRPr lang="zh-CN" altLang="en-US" sz="2400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10.4.2 </a:t>
            </a:r>
            <a:r>
              <a:rPr>
                <a:sym typeface="+mn-ea"/>
              </a:rPr>
              <a:t>读</a:t>
            </a:r>
            <a:r>
              <a:rPr>
                <a:sym typeface="+mn-ea"/>
              </a:rPr>
              <a:t>入</a:t>
            </a:r>
            <a:r>
              <a:rPr lang="en-US" altLang="zh-CN">
                <a:sym typeface="+mn-ea"/>
              </a:rPr>
              <a:t>CSV</a:t>
            </a:r>
            <a:r>
              <a:rPr>
                <a:sym typeface="+mn-ea"/>
              </a:rPr>
              <a:t>文件</a:t>
            </a:r>
            <a:br>
              <a:rPr>
                <a:sym typeface="+mn-ea"/>
              </a:rPr>
            </a:br>
            <a:r>
              <a:rPr>
                <a:sym typeface="+mn-ea"/>
              </a:rPr>
              <a:t>   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csv.reader</a:t>
            </a:r>
            <a:r>
              <a:rPr>
                <a:sym typeface="+mn-ea"/>
              </a:rPr>
              <a:t>对象的</a:t>
            </a:r>
            <a:r>
              <a:rPr lang="zh-CN" altLang="en-US"/>
              <a:t>语法格式：</a:t>
            </a:r>
            <a:endParaRPr lang="zh-CN" altLang="en-US"/>
          </a:p>
          <a:p>
            <a:pPr lvl="1"/>
            <a:r>
              <a:rPr lang="zh-CN" altLang="en-US"/>
              <a:t>csv.reader(csvfile,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dialect ='excel', **fmtparams)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线形标注 1 4"/>
          <p:cNvSpPr/>
          <p:nvPr/>
        </p:nvSpPr>
        <p:spPr>
          <a:xfrm>
            <a:off x="2207260" y="3213100"/>
            <a:ext cx="1525270" cy="863600"/>
          </a:xfrm>
          <a:prstGeom prst="borderCallout1">
            <a:avLst>
              <a:gd name="adj1" fmla="val 4044"/>
              <a:gd name="adj2" fmla="val 41631"/>
              <a:gd name="adj3" fmla="val -108088"/>
              <a:gd name="adj4" fmla="val 99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通常是文件对象</a:t>
            </a:r>
            <a:endParaRPr lang="zh-CN" altLang="en-US" sz="2400"/>
          </a:p>
        </p:txBody>
      </p:sp>
      <p:sp>
        <p:nvSpPr>
          <p:cNvPr id="6" name="线形标注 1 5"/>
          <p:cNvSpPr/>
          <p:nvPr/>
        </p:nvSpPr>
        <p:spPr>
          <a:xfrm>
            <a:off x="5087620" y="3644900"/>
            <a:ext cx="1871980" cy="935990"/>
          </a:xfrm>
          <a:prstGeom prst="borderCallout1">
            <a:avLst>
              <a:gd name="adj1" fmla="val -881"/>
              <a:gd name="adj2" fmla="val 36126"/>
              <a:gd name="adj3" fmla="val -143826"/>
              <a:gd name="adj4" fmla="val 18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指明</a:t>
            </a:r>
            <a:r>
              <a:rPr lang="en-US" altLang="zh-CN" sz="2400"/>
              <a:t>CSV</a:t>
            </a:r>
            <a:r>
              <a:rPr lang="zh-CN" altLang="en-US" sz="2400"/>
              <a:t>方言参数</a:t>
            </a:r>
            <a:endParaRPr lang="zh-CN" altLang="en-US" sz="2400"/>
          </a:p>
        </p:txBody>
      </p:sp>
      <p:sp>
        <p:nvSpPr>
          <p:cNvPr id="7" name="线形标注 1 6"/>
          <p:cNvSpPr/>
          <p:nvPr/>
        </p:nvSpPr>
        <p:spPr>
          <a:xfrm>
            <a:off x="8256270" y="3356610"/>
            <a:ext cx="2592070" cy="1080135"/>
          </a:xfrm>
          <a:prstGeom prst="borderCallout1">
            <a:avLst>
              <a:gd name="adj1" fmla="val -2175"/>
              <a:gd name="adj2" fmla="val 31969"/>
              <a:gd name="adj3" fmla="val -93885"/>
              <a:gd name="adj4" fmla="val 13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当前方言中的各个格式参数</a:t>
            </a:r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4655820" y="1772920"/>
            <a:ext cx="5184140" cy="8642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7679690" y="476885"/>
            <a:ext cx="2400300" cy="935990"/>
          </a:xfrm>
          <a:prstGeom prst="wedgeEllipseCallout">
            <a:avLst>
              <a:gd name="adj1" fmla="val -26693"/>
              <a:gd name="adj2" fmla="val 8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这</a:t>
            </a:r>
            <a:r>
              <a:rPr lang="en-US" altLang="zh-CN" sz="2400"/>
              <a:t>2</a:t>
            </a:r>
            <a:r>
              <a:rPr lang="zh-CN" altLang="en-US" sz="2400"/>
              <a:t>个参数常常省略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CSV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文件操作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—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读文件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--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例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1</a:t>
            </a:r>
            <a:endParaRPr lang="en-US" altLang="zh-CN" spc="300">
              <a:solidFill>
                <a:srgbClr val="1E6787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275" y="1287780"/>
            <a:ext cx="7862570" cy="2861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import</a:t>
            </a:r>
            <a:r>
              <a:rPr lang="en-US" altLang="zh-CN" sz="2400" dirty="0"/>
              <a:t> csv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/>
              <a:t>&gt;&gt;&gt; with open("stu.csv","r",encoding='UTF8') as stucsv: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reader=csv.reader(stucsv)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for row in reader: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       print(row)</a:t>
            </a: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11" name="图片 10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69" y="707504"/>
            <a:ext cx="3047098" cy="33528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9931" y="4180122"/>
            <a:ext cx="6096000" cy="2677656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性别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年龄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李明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男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'19']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杨柳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女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'18']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张一凡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男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'18']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许可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女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'20']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王小小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女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'19']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陈心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</a:t>
            </a:r>
            <a:r>
              <a:rPr lang="zh-CN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女</a:t>
            </a:r>
            <a:r>
              <a:rPr lang="en-US" altLang="zh-CN" sz="2400" kern="100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', '19']</a:t>
            </a:r>
            <a:endParaRPr lang="zh-CN" altLang="zh-CN" sz="2400" kern="100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9450" y="4247063"/>
            <a:ext cx="6691423" cy="2243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csv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模块读取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CSV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文件数据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先创建一个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reader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对象。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然后通过迭代遍历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reader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对象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读出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文件中的每一行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标注: 线形 6"/>
          <p:cNvSpPr/>
          <p:nvPr/>
        </p:nvSpPr>
        <p:spPr>
          <a:xfrm>
            <a:off x="5571461" y="2906233"/>
            <a:ext cx="2799907" cy="1145973"/>
          </a:xfrm>
          <a:prstGeom prst="borderCallout1">
            <a:avLst>
              <a:gd name="adj1" fmla="val 18750"/>
              <a:gd name="adj2" fmla="val -8333"/>
              <a:gd name="adj3" fmla="val 139018"/>
              <a:gd name="adj4" fmla="val -585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一行对应一个列表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列表元素都是字符串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  <p:bldP spid="8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CSV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文件操作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—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读文件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--</a:t>
            </a:r>
            <a:r>
              <a:rPr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例</a:t>
            </a:r>
            <a:r>
              <a:rPr lang="en-US" altLang="zh-CN" spc="300">
                <a:solidFill>
                  <a:srgbClr val="1E6787"/>
                </a:solidFill>
                <a:latin typeface="微软雅黑" panose="020B0503020204020204" charset="-122"/>
                <a:sym typeface="+mn-ea"/>
              </a:rPr>
              <a:t>2</a:t>
            </a:r>
            <a:endParaRPr lang="en-US" altLang="zh-CN" spc="300">
              <a:solidFill>
                <a:srgbClr val="1E6787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28750"/>
            <a:ext cx="5998210" cy="368554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p>
            <a:pPr marL="0" indent="0">
              <a:buNone/>
            </a:pPr>
            <a:r>
              <a:rPr lang="en-US" altLang="zh-CN" sz="2400" spc="0">
                <a:solidFill>
                  <a:schemeClr val="tx1"/>
                </a:solidFill>
                <a:ea typeface="宋体" panose="02010600030101010101" pitchFamily="2" charset="-122"/>
              </a:rPr>
              <a:t>import csv</a:t>
            </a:r>
            <a:endParaRPr lang="en-US" altLang="zh-CN" sz="2400" spc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spc="0">
                <a:solidFill>
                  <a:schemeClr val="tx1"/>
                </a:solidFill>
                <a:ea typeface="宋体" panose="02010600030101010101" pitchFamily="2" charset="-122"/>
              </a:rPr>
              <a:t>with open("csvTest.csv",'r') as f:</a:t>
            </a:r>
            <a:endParaRPr lang="en-US" altLang="zh-CN" sz="2400" spc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spc="0">
                <a:solidFill>
                  <a:schemeClr val="tx1"/>
                </a:solidFill>
                <a:ea typeface="宋体" panose="02010600030101010101" pitchFamily="2" charset="-122"/>
              </a:rPr>
              <a:t>    reader = csv.reader(f)</a:t>
            </a:r>
            <a:endParaRPr lang="en-US" altLang="zh-CN" sz="2400" spc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spc="0">
                <a:solidFill>
                  <a:schemeClr val="tx1"/>
                </a:solidFill>
                <a:ea typeface="宋体" panose="02010600030101010101" pitchFamily="2" charset="-122"/>
              </a:rPr>
              <a:t>    for row in reader:</a:t>
            </a:r>
            <a:endParaRPr lang="en-US" altLang="zh-CN" sz="2400" spc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spc="0">
                <a:solidFill>
                  <a:schemeClr val="tx1"/>
                </a:solidFill>
                <a:ea typeface="宋体" panose="02010600030101010101" pitchFamily="2" charset="-122"/>
              </a:rPr>
              <a:t>        print(row)</a:t>
            </a:r>
            <a:endParaRPr lang="en-US" altLang="zh-CN" sz="2400" spc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5460" y="1428750"/>
            <a:ext cx="5225415" cy="3684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0000" tIns="46800" rIns="90000" bIns="46800" rtlCol="0">
            <a:normAutofit/>
          </a:bodyPr>
          <a:p>
            <a:pPr lvl="0"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>
                <a:uFillTx/>
                <a:sym typeface="+mn-ea"/>
              </a:rPr>
              <a:t>['学号', '姓名', '年龄', '性别', '学院']</a:t>
            </a:r>
            <a:endParaRPr lang="en-US" altLang="zh-CN" sz="2400">
              <a:uFillTx/>
              <a:sym typeface="+mn-ea"/>
            </a:endParaRPr>
          </a:p>
          <a:p>
            <a:pPr lvl="0"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>
                <a:uFillTx/>
                <a:sym typeface="+mn-ea"/>
              </a:rPr>
              <a:t>['1201', '张三', '21', '男', '计算机学院']</a:t>
            </a:r>
            <a:endParaRPr lang="en-US" altLang="zh-CN" sz="2400">
              <a:uFillTx/>
              <a:sym typeface="+mn-ea"/>
            </a:endParaRPr>
          </a:p>
          <a:p>
            <a:pPr lvl="0"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>
                <a:uFillTx/>
                <a:sym typeface="+mn-ea"/>
              </a:rPr>
              <a:t>['1502', '李四', '19', '女', '外国语学院']</a:t>
            </a:r>
            <a:endParaRPr lang="en-US" altLang="zh-CN" sz="2400">
              <a:uFillTx/>
              <a:sym typeface="+mn-ea"/>
            </a:endParaRPr>
          </a:p>
          <a:p>
            <a:pPr lvl="0"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>
                <a:uFillTx/>
                <a:sym typeface="+mn-ea"/>
              </a:rPr>
              <a:t>['1306', '王五', '20', '女', '物理学院']</a:t>
            </a:r>
            <a:endParaRPr lang="en-US" altLang="zh-CN" sz="2400">
              <a:uFillTx/>
              <a:sym typeface="+mn-ea"/>
            </a:endParaRPr>
          </a:p>
          <a:p>
            <a:pPr lvl="0" algn="l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400">
                <a:uFillTx/>
                <a:sym typeface="+mn-ea"/>
              </a:rPr>
              <a:t>['1410', '赵六', '21', '男', '体育学院']</a:t>
            </a:r>
            <a:endParaRPr lang="en-US" altLang="zh-CN" sz="2400">
              <a:uFillTx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5460" y="1060450"/>
            <a:ext cx="1729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运行结果</a:t>
            </a:r>
            <a:endParaRPr lang="zh-CN" altLang="en-US" sz="2400"/>
          </a:p>
        </p:txBody>
      </p:sp>
      <p:sp>
        <p:nvSpPr>
          <p:cNvPr id="6" name="线形标注 1 5"/>
          <p:cNvSpPr/>
          <p:nvPr/>
        </p:nvSpPr>
        <p:spPr>
          <a:xfrm>
            <a:off x="9597390" y="5653405"/>
            <a:ext cx="2016125" cy="860425"/>
          </a:xfrm>
          <a:prstGeom prst="borderCallout1">
            <a:avLst>
              <a:gd name="adj1" fmla="val -4206"/>
              <a:gd name="adj2" fmla="val 39244"/>
              <a:gd name="adj3" fmla="val -112177"/>
              <a:gd name="adj4" fmla="val 33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每一行是</a:t>
            </a:r>
            <a:r>
              <a:rPr lang="en-US" altLang="zh-CN" sz="2400"/>
              <a:t>1</a:t>
            </a:r>
            <a:r>
              <a:rPr lang="zh-CN" altLang="en-US" sz="2400"/>
              <a:t>个列表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目录与文件路径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314335" y="1039705"/>
            <a:ext cx="10869053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zh-CN" sz="2800" dirty="0"/>
              <a:t>文件保存的位置被称为路径。</a:t>
            </a:r>
            <a:endParaRPr lang="en-US" altLang="zh-CN" sz="2800" dirty="0"/>
          </a:p>
          <a:p>
            <a:pPr lvl="2">
              <a:lnSpc>
                <a:spcPct val="150000"/>
              </a:lnSpc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相对路径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——</a:t>
            </a:r>
            <a:r>
              <a:rPr lang="zh-CN" altLang="zh-CN" sz="2400" dirty="0">
                <a:solidFill>
                  <a:srgbClr val="FF9900"/>
                </a:solidFill>
              </a:rPr>
              <a:t>从当前工作目录开始</a:t>
            </a:r>
            <a:r>
              <a:rPr lang="zh-CN" altLang="zh-CN" sz="2400" dirty="0"/>
              <a:t>描述文件的保存位置。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633" y="3068493"/>
            <a:ext cx="2770998" cy="33333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3603" y="2373986"/>
            <a:ext cx="5242397" cy="9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当前工作目录，</a:t>
            </a:r>
            <a:r>
              <a:rPr lang="en-US" altLang="zh-CN" sz="2000" dirty="0" err="1">
                <a:latin typeface="+mn-ea"/>
              </a:rPr>
              <a:t>cwd</a:t>
            </a:r>
            <a:r>
              <a:rPr lang="zh-CN" altLang="en-US" sz="2000" dirty="0">
                <a:latin typeface="+mn-ea"/>
              </a:rPr>
              <a:t>，默认为安装目录。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可通过</a:t>
            </a:r>
            <a:r>
              <a:rPr lang="en-US" altLang="zh-CN" sz="2000" dirty="0" err="1">
                <a:latin typeface="+mn-ea"/>
              </a:rPr>
              <a:t>os</a:t>
            </a:r>
            <a:r>
              <a:rPr lang="zh-CN" altLang="en-US" sz="2000" dirty="0">
                <a:latin typeface="+mn-ea"/>
              </a:rPr>
              <a:t>库的方法查看和重设。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394" y="3335275"/>
            <a:ext cx="6096000" cy="32712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sv-SE" altLang="zh-CN" sz="2000" kern="100" dirty="0">
                <a:solidFill>
                  <a:srgbClr val="9900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</a:t>
            </a:r>
            <a:r>
              <a:rPr lang="sv-SE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sv-SE" altLang="zh-CN" sz="2000" kern="100" dirty="0">
                <a:solidFill>
                  <a:srgbClr val="FF99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sv-SE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os</a:t>
            </a:r>
            <a:endParaRPr lang="sv-SE" altLang="zh-CN" sz="20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altLang="zh-CN" sz="2000" kern="100" dirty="0">
                <a:solidFill>
                  <a:srgbClr val="9900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</a:t>
            </a:r>
            <a:r>
              <a:rPr lang="sv-SE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os.getcwd()</a:t>
            </a:r>
            <a:endParaRPr lang="sv-SE" altLang="zh-CN" sz="2000" kern="10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sv-SE" altLang="zh-CN" sz="20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'C:\\Programs\\Python\\Python37-32’</a:t>
            </a:r>
            <a:endParaRPr lang="sv-SE" altLang="zh-CN" sz="20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修改当前工作目录为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盘根目录下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documents</a:t>
            </a:r>
            <a:endParaRPr lang="sv-SE" altLang="zh-CN" sz="20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9900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os.chdir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('F:\\documents')	</a:t>
            </a:r>
            <a:endParaRPr lang="zh-CN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9900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&gt;&gt;&gt;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os.getcwd</a:t>
            </a:r>
            <a:r>
              <a:rPr lang="en-US" altLang="zh-CN" sz="2000" kern="1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'F:\\documents'</a:t>
            </a:r>
            <a:endParaRPr lang="zh-CN" altLang="zh-CN" sz="2000" kern="1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对话气泡: 矩形 5"/>
          <p:cNvSpPr/>
          <p:nvPr/>
        </p:nvSpPr>
        <p:spPr>
          <a:xfrm>
            <a:off x="2414081" y="3426178"/>
            <a:ext cx="2635956" cy="625941"/>
          </a:xfrm>
          <a:prstGeom prst="wedgeRectCallout">
            <a:avLst>
              <a:gd name="adj1" fmla="val -50670"/>
              <a:gd name="adj2" fmla="val 106686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默认的当前工作目录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13" name="对话气泡: 矩形 12"/>
          <p:cNvSpPr/>
          <p:nvPr/>
        </p:nvSpPr>
        <p:spPr>
          <a:xfrm>
            <a:off x="2470526" y="5650075"/>
            <a:ext cx="2863474" cy="625941"/>
          </a:xfrm>
          <a:prstGeom prst="wedgeRectCallout">
            <a:avLst>
              <a:gd name="adj1" fmla="val -63783"/>
              <a:gd name="adj2" fmla="val 69714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重新设置后的当前目录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1137" y="4131142"/>
            <a:ext cx="1896533" cy="5387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当前工作目录 </a:t>
            </a:r>
            <a:r>
              <a:rPr lang="en-US" altLang="zh-CN" dirty="0"/>
              <a:t>‘</a:t>
            </a:r>
            <a:r>
              <a:rPr lang="en-US" altLang="zh-CN" dirty="0">
                <a:solidFill>
                  <a:schemeClr val="accent6"/>
                </a:solidFill>
              </a:rPr>
              <a:t>\\</a:t>
            </a:r>
            <a:r>
              <a:rPr lang="en-US" altLang="zh-CN" dirty="0"/>
              <a:t>’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7998178" y="4400537"/>
            <a:ext cx="80151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991137" y="3028073"/>
            <a:ext cx="1896533" cy="828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当前目录的上一级目录    </a:t>
            </a:r>
            <a:r>
              <a:rPr lang="en-US" altLang="zh-CN" dirty="0"/>
              <a:t>’</a:t>
            </a:r>
            <a:r>
              <a:rPr lang="en-US" altLang="zh-CN" b="1" dirty="0">
                <a:solidFill>
                  <a:schemeClr val="accent6"/>
                </a:solidFill>
              </a:rPr>
              <a:t>..</a:t>
            </a:r>
            <a:r>
              <a:rPr lang="en-US" altLang="zh-CN" dirty="0"/>
              <a:t>’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998178" y="3454401"/>
            <a:ext cx="80151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991137" y="4977133"/>
            <a:ext cx="1896533" cy="6540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当前目录的下一级目录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998178" y="5314262"/>
            <a:ext cx="80151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ldLvl="0" animBg="1"/>
      <p:bldP spid="13" grpId="0" bldLvl="0" animBg="1"/>
      <p:bldP spid="7" grpId="0" bldLvl="0" animBg="1"/>
      <p:bldP spid="17" grpId="0" bldLvl="0" animBg="1"/>
      <p:bldP spid="19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csv.writer对象</a:t>
            </a:r>
            <a:r>
              <a:rPr>
                <a:sym typeface="+mn-ea"/>
              </a:rPr>
              <a:t>的</a:t>
            </a:r>
            <a:r>
              <a:t>语法：</a:t>
            </a:r>
          </a:p>
          <a:p>
            <a:pPr marL="457200" lvl="1" indent="0">
              <a:buNone/>
            </a:pPr>
            <a:r>
              <a:t>csv.writer(csvfile, </a:t>
            </a:r>
            <a:r>
              <a:rPr>
                <a:solidFill>
                  <a:schemeClr val="bg1">
                    <a:lumMod val="65000"/>
                  </a:schemeClr>
                </a:solidFill>
              </a:rPr>
              <a:t>dialect='excel', **fmtparams</a:t>
            </a:r>
            <a:r>
              <a:t>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367530" y="1917065"/>
            <a:ext cx="4975225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4223385" y="3500755"/>
            <a:ext cx="2396490" cy="841375"/>
          </a:xfrm>
          <a:prstGeom prst="borderCallout1">
            <a:avLst>
              <a:gd name="adj1" fmla="val -2116"/>
              <a:gd name="adj2" fmla="val 35081"/>
              <a:gd name="adj3" fmla="val -139094"/>
              <a:gd name="adj4" fmla="val 33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指明方言</a:t>
            </a:r>
            <a:endParaRPr lang="zh-CN" altLang="en-US" sz="2400"/>
          </a:p>
        </p:txBody>
      </p:sp>
      <p:sp>
        <p:nvSpPr>
          <p:cNvPr id="6" name="线形标注 1 5"/>
          <p:cNvSpPr/>
          <p:nvPr/>
        </p:nvSpPr>
        <p:spPr>
          <a:xfrm>
            <a:off x="7967980" y="3429000"/>
            <a:ext cx="2564765" cy="913765"/>
          </a:xfrm>
          <a:prstGeom prst="borderCallout1">
            <a:avLst>
              <a:gd name="adj1" fmla="val 1953"/>
              <a:gd name="adj2" fmla="val 28147"/>
              <a:gd name="adj3" fmla="val -112980"/>
              <a:gd name="adj4" fmla="val -6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方言格式参数</a:t>
            </a:r>
            <a:endParaRPr lang="zh-CN" altLang="en-US" sz="2400"/>
          </a:p>
        </p:txBody>
      </p:sp>
      <p:sp>
        <p:nvSpPr>
          <p:cNvPr id="7" name="圆角矩形标注 6"/>
          <p:cNvSpPr/>
          <p:nvPr/>
        </p:nvSpPr>
        <p:spPr>
          <a:xfrm>
            <a:off x="6527800" y="620395"/>
            <a:ext cx="3240405" cy="1008380"/>
          </a:xfrm>
          <a:prstGeom prst="wedgeRoundRectCallout">
            <a:avLst>
              <a:gd name="adj1" fmla="val -23015"/>
              <a:gd name="adj2" fmla="val 807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此 </a:t>
            </a:r>
            <a:r>
              <a:rPr lang="en-US" altLang="zh-CN" sz="2400"/>
              <a:t>2 </a:t>
            </a:r>
            <a:r>
              <a:rPr lang="zh-CN" altLang="en-US" sz="2400"/>
              <a:t>个参数常缺省</a:t>
            </a:r>
            <a:endParaRPr lang="zh-CN" altLang="en-US" sz="2400"/>
          </a:p>
        </p:txBody>
      </p:sp>
      <p:sp>
        <p:nvSpPr>
          <p:cNvPr id="8" name="标题 7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10.4.3 </a:t>
            </a:r>
            <a:r>
              <a:rPr>
                <a:sym typeface="+mn-ea"/>
              </a:rPr>
              <a:t>写入</a:t>
            </a:r>
            <a:r>
              <a:rPr lang="en-US" altLang="zh-CN">
                <a:sym typeface="+mn-ea"/>
              </a:rPr>
              <a:t>CSV</a:t>
            </a:r>
            <a:r>
              <a:rPr>
                <a:sym typeface="+mn-ea"/>
              </a:rPr>
              <a:t>文件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writer</a:t>
            </a:r>
            <a:r>
              <a:t>对象写入数据的常用方法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writerow()</a:t>
            </a:r>
            <a:r>
              <a:t>方法（一次写入一行）</a:t>
            </a:r>
          </a:p>
          <a:p/>
          <a:p/>
          <a:p>
            <a:r>
              <a:t>使用writerows()方法（一次写入多行）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855980"/>
            <a:ext cx="7833360" cy="2861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import</a:t>
            </a:r>
            <a:r>
              <a:rPr lang="en-US" altLang="zh-CN" sz="2400" dirty="0"/>
              <a:t> csv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with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B050"/>
                </a:solidFill>
              </a:rPr>
              <a:t>“stu.csv”</a:t>
            </a:r>
            <a:r>
              <a:rPr lang="en-US" altLang="zh-CN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“a”,encoding='UTF8'</a:t>
            </a:r>
            <a:r>
              <a:rPr lang="en-US" altLang="zh-CN" sz="2400" dirty="0"/>
              <a:t>) </a:t>
            </a:r>
            <a:r>
              <a:rPr lang="en-US" altLang="zh-CN" sz="2400" dirty="0">
                <a:solidFill>
                  <a:srgbClr val="FF9900"/>
                </a:solidFill>
              </a:rPr>
              <a:t>as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writer=</a:t>
            </a:r>
            <a:r>
              <a:rPr lang="en-US" altLang="zh-CN" sz="2400" dirty="0" err="1"/>
              <a:t>csv.writer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writer.writerow</a:t>
            </a:r>
            <a:r>
              <a:rPr lang="en-US" altLang="zh-CN" sz="2400" dirty="0"/>
              <a:t>(['</a:t>
            </a:r>
            <a:r>
              <a:rPr lang="zh-CN" altLang="zh-CN" sz="2400" dirty="0"/>
              <a:t>张芳</a:t>
            </a:r>
            <a:r>
              <a:rPr lang="en-US" altLang="zh-CN" sz="2400" dirty="0"/>
              <a:t>','</a:t>
            </a:r>
            <a:r>
              <a:rPr lang="zh-CN" altLang="zh-CN" sz="2400" dirty="0"/>
              <a:t>女</a:t>
            </a:r>
            <a:r>
              <a:rPr lang="en-US" altLang="zh-CN" sz="2400" dirty="0"/>
              <a:t>','20'])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writer.writerow</a:t>
            </a:r>
            <a:r>
              <a:rPr lang="en-US" altLang="zh-CN" sz="2400" dirty="0"/>
              <a:t>(['</a:t>
            </a:r>
            <a:r>
              <a:rPr lang="zh-CN" altLang="zh-CN" sz="2400" dirty="0"/>
              <a:t>王虎</a:t>
            </a:r>
            <a:r>
              <a:rPr lang="en-US" altLang="zh-CN" sz="2400" dirty="0"/>
              <a:t>','</a:t>
            </a:r>
            <a:r>
              <a:rPr lang="zh-CN" altLang="zh-CN" sz="2400" dirty="0"/>
              <a:t>男</a:t>
            </a:r>
            <a:r>
              <a:rPr lang="en-US" altLang="zh-CN" sz="2400" dirty="0"/>
              <a:t>','18'])</a:t>
            </a:r>
            <a:r>
              <a:rPr lang="en-US" altLang="zh-CN" dirty="0"/>
              <a:t>	</a:t>
            </a:r>
            <a:r>
              <a:rPr lang="en-US" altLang="zh-CN" sz="2400" dirty="0"/>
              <a:t>		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14325" y="4647565"/>
            <a:ext cx="6893560" cy="1753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csv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模块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写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CSV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时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writer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对象的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writerow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方法按行写入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写入文件的一行内容要用列表存储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742" y="1912804"/>
            <a:ext cx="4904466" cy="3885357"/>
          </a:xfrm>
          <a:prstGeom prst="rect">
            <a:avLst/>
          </a:prstGeom>
        </p:spPr>
      </p:pic>
      <p:sp>
        <p:nvSpPr>
          <p:cNvPr id="8" name="标注: 弯曲线形 7"/>
          <p:cNvSpPr/>
          <p:nvPr/>
        </p:nvSpPr>
        <p:spPr>
          <a:xfrm>
            <a:off x="8224959" y="5211527"/>
            <a:ext cx="3570208" cy="11988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110"/>
              <a:gd name="adj6" fmla="val -4209"/>
            </a:avLst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记录之间出现了空行，</a:t>
            </a:r>
            <a:endParaRPr lang="en-US" altLang="zh-CN" sz="2400" b="1" dirty="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读文件的时候会出现错误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7535" y="349250"/>
            <a:ext cx="72059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ym typeface="+mn-ea"/>
              </a:rPr>
              <a:t>例</a:t>
            </a:r>
            <a:r>
              <a:rPr lang="en-US" altLang="zh-CN" sz="3200" b="1">
                <a:sym typeface="+mn-ea"/>
              </a:rPr>
              <a:t>1,writerow </a:t>
            </a:r>
            <a:r>
              <a:rPr lang="zh-CN" altLang="en-US" sz="3200" b="1">
                <a:sym typeface="+mn-ea"/>
              </a:rPr>
              <a:t>输入一行，但会出现空行</a:t>
            </a:r>
            <a:endParaRPr lang="zh-CN" altLang="en-US" sz="3200" b="1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04869" y="998039"/>
            <a:ext cx="7082665" cy="45231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import</a:t>
            </a:r>
            <a:r>
              <a:rPr lang="en-US" altLang="zh-CN" sz="2400" dirty="0"/>
              <a:t> csv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with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B050"/>
                </a:solidFill>
              </a:rPr>
              <a:t>“stu.csv”</a:t>
            </a:r>
            <a:r>
              <a:rPr lang="en-US" altLang="zh-CN" sz="2400" dirty="0"/>
              <a:t>,</a:t>
            </a:r>
            <a:r>
              <a:rPr lang="en-US" sz="2400" dirty="0">
                <a:solidFill>
                  <a:srgbClr val="00B050"/>
                </a:solidFill>
                <a:sym typeface="+mn-ea"/>
              </a:rPr>
              <a:t>“a”,encoding='UTF8',</a:t>
            </a:r>
            <a:r>
              <a:rPr lang="en-US" altLang="zh-CN" sz="2400" b="1" dirty="0">
                <a:solidFill>
                  <a:srgbClr val="FF0000"/>
                </a:solidFill>
              </a:rPr>
              <a:t>newline='')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9900"/>
                </a:solidFill>
              </a:rPr>
              <a:t>as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writer=</a:t>
            </a:r>
            <a:r>
              <a:rPr lang="en-US" altLang="zh-CN" sz="2400" dirty="0" err="1"/>
              <a:t>csv.writer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writer.writerow</a:t>
            </a:r>
            <a:r>
              <a:rPr lang="en-US" altLang="zh-CN" sz="2400" dirty="0"/>
              <a:t>(['</a:t>
            </a:r>
            <a:r>
              <a:rPr lang="zh-CN" altLang="zh-CN" sz="2400" dirty="0"/>
              <a:t>张芳</a:t>
            </a:r>
            <a:r>
              <a:rPr lang="en-US" altLang="zh-CN" sz="2400" dirty="0"/>
              <a:t>','</a:t>
            </a:r>
            <a:r>
              <a:rPr lang="zh-CN" altLang="zh-CN" sz="2400" dirty="0"/>
              <a:t>女</a:t>
            </a:r>
            <a:r>
              <a:rPr lang="en-US" altLang="zh-CN" sz="2400" dirty="0"/>
              <a:t>','20'])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writer.writerow</a:t>
            </a:r>
            <a:r>
              <a:rPr lang="en-US" altLang="zh-CN" sz="2400" dirty="0"/>
              <a:t>(['</a:t>
            </a:r>
            <a:r>
              <a:rPr lang="zh-CN" altLang="zh-CN" sz="2400" dirty="0"/>
              <a:t>王虎</a:t>
            </a:r>
            <a:r>
              <a:rPr lang="en-US" altLang="zh-CN" sz="2400" dirty="0"/>
              <a:t>','</a:t>
            </a:r>
            <a:r>
              <a:rPr lang="zh-CN" altLang="zh-CN" sz="2400" dirty="0"/>
              <a:t>男</a:t>
            </a:r>
            <a:r>
              <a:rPr lang="en-US" altLang="zh-CN" sz="2400" dirty="0"/>
              <a:t>','18'])</a:t>
            </a:r>
            <a:r>
              <a:rPr lang="en-US" altLang="zh-CN" dirty="0"/>
              <a:t>	</a:t>
            </a:r>
            <a:r>
              <a:rPr lang="en-US" altLang="zh-CN" sz="2400" dirty="0"/>
              <a:t>		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139" y="4515813"/>
            <a:ext cx="6205839" cy="1135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zh-CN" sz="2400" dirty="0"/>
              <a:t>打开文件时增加一个参数“</a:t>
            </a:r>
            <a:r>
              <a:rPr lang="en-US" altLang="zh-CN" sz="2400" dirty="0"/>
              <a:t>newline=‘’</a:t>
            </a:r>
            <a:r>
              <a:rPr lang="zh-CN" altLang="zh-CN" sz="2400" dirty="0"/>
              <a:t>”，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指明在写入新的记录后不插入空行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9064" y="2166073"/>
            <a:ext cx="1431851" cy="62377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7306833" y="726997"/>
            <a:ext cx="4488333" cy="3845003"/>
          </a:xfrm>
          <a:prstGeom prst="rect">
            <a:avLst/>
          </a:prstGeom>
        </p:spPr>
      </p:pic>
      <p:sp>
        <p:nvSpPr>
          <p:cNvPr id="8" name="标注: 弯曲线形 7"/>
          <p:cNvSpPr/>
          <p:nvPr/>
        </p:nvSpPr>
        <p:spPr>
          <a:xfrm>
            <a:off x="8224959" y="5211527"/>
            <a:ext cx="2954655" cy="5831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0942"/>
              <a:gd name="adj6" fmla="val 9062"/>
            </a:avLst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记录之间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不再有</a:t>
            </a: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空行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6720" y="75565"/>
            <a:ext cx="1021842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>
                <a:sym typeface="+mn-ea"/>
              </a:rPr>
              <a:t>例</a:t>
            </a:r>
            <a:r>
              <a:rPr lang="en-US" altLang="zh-CN" sz="3200" b="1">
                <a:sym typeface="+mn-ea"/>
              </a:rPr>
              <a:t>2</a:t>
            </a:r>
            <a:r>
              <a:rPr lang="en-US" altLang="zh-CN" sz="3200" b="1">
                <a:sym typeface="+mn-ea"/>
              </a:rPr>
              <a:t>,writerow </a:t>
            </a:r>
            <a:r>
              <a:rPr lang="zh-CN" altLang="en-US" sz="3200" b="1">
                <a:sym typeface="+mn-ea"/>
              </a:rPr>
              <a:t>输入一行，增加</a:t>
            </a:r>
            <a:r>
              <a:rPr lang="en-US" altLang="zh-CN" sz="3200" b="1">
                <a:sym typeface="+mn-ea"/>
              </a:rPr>
              <a:t>open</a:t>
            </a:r>
            <a:r>
              <a:rPr lang="zh-CN" altLang="en-US" sz="3200" b="1">
                <a:sym typeface="+mn-ea"/>
              </a:rPr>
              <a:t>的参数，会消除</a:t>
            </a:r>
            <a:r>
              <a:rPr lang="zh-CN" altLang="en-US" sz="3200" b="1">
                <a:sym typeface="+mn-ea"/>
              </a:rPr>
              <a:t>空行</a:t>
            </a:r>
            <a:endParaRPr lang="zh-CN" altLang="en-US" sz="3200" b="1">
              <a:sym typeface="+mn-ea"/>
            </a:endParaRPr>
          </a:p>
          <a:p>
            <a:endParaRPr lang="en-US" altLang="zh-CN" sz="3200" b="1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8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204869" y="998039"/>
            <a:ext cx="10427689" cy="2861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import</a:t>
            </a:r>
            <a:r>
              <a:rPr lang="en-US" altLang="zh-CN" sz="2400" dirty="0"/>
              <a:t> csv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&gt;&gt;&gt; </a:t>
            </a:r>
            <a:r>
              <a:rPr lang="en-US" altLang="zh-CN" sz="2400" dirty="0">
                <a:solidFill>
                  <a:srgbClr val="FF9900"/>
                </a:solidFill>
              </a:rPr>
              <a:t>with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B050"/>
                </a:solidFill>
              </a:rPr>
              <a:t>“stu.csv”</a:t>
            </a:r>
            <a:r>
              <a:rPr lang="en-US" altLang="zh-CN" sz="2400" dirty="0"/>
              <a:t>,</a:t>
            </a:r>
            <a:r>
              <a:rPr lang="en-US" sz="2400" dirty="0">
                <a:solidFill>
                  <a:srgbClr val="00B050"/>
                </a:solidFill>
                <a:sym typeface="+mn-ea"/>
              </a:rPr>
              <a:t>“a”,encoding='UTF8',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newline='')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>
                <a:solidFill>
                  <a:srgbClr val="FF9900"/>
                </a:solidFill>
                <a:sym typeface="+mn-ea"/>
              </a:rPr>
              <a:t>as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writer=</a:t>
            </a:r>
            <a:r>
              <a:rPr lang="en-US" altLang="zh-CN" sz="2400" dirty="0" err="1"/>
              <a:t>csv.writer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stucsv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sz="2400" dirty="0" err="1"/>
              <a:t>writer.writerow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en-US" altLang="zh-CN" sz="2400" dirty="0"/>
              <a:t>['</a:t>
            </a:r>
            <a:r>
              <a:rPr lang="zh-CN" altLang="zh-CN" sz="2400" dirty="0"/>
              <a:t>张芳</a:t>
            </a:r>
            <a:r>
              <a:rPr lang="en-US" altLang="zh-CN" sz="2400" dirty="0"/>
              <a:t>','</a:t>
            </a:r>
            <a:r>
              <a:rPr lang="zh-CN" altLang="zh-CN" sz="2400" dirty="0"/>
              <a:t>女</a:t>
            </a:r>
            <a:r>
              <a:rPr lang="en-US" altLang="zh-CN" sz="2400" dirty="0"/>
              <a:t>','20']</a:t>
            </a:r>
            <a:r>
              <a:rPr lang="zh-CN" altLang="en-US" sz="2400" dirty="0"/>
              <a:t>，</a:t>
            </a:r>
            <a:r>
              <a:rPr lang="en-US" altLang="zh-CN" sz="2400" dirty="0"/>
              <a:t>['</a:t>
            </a:r>
            <a:r>
              <a:rPr lang="zh-CN" altLang="zh-CN" sz="2400" dirty="0"/>
              <a:t>王虎</a:t>
            </a:r>
            <a:r>
              <a:rPr lang="en-US" altLang="zh-CN" sz="2400" dirty="0"/>
              <a:t>','</a:t>
            </a:r>
            <a:r>
              <a:rPr lang="zh-CN" altLang="zh-CN" sz="2400" dirty="0"/>
              <a:t>男</a:t>
            </a:r>
            <a:r>
              <a:rPr lang="en-US" altLang="zh-CN" sz="2400" dirty="0"/>
              <a:t>','18’]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en-US" altLang="zh-CN" dirty="0"/>
              <a:t>	</a:t>
            </a:r>
            <a:r>
              <a:rPr lang="en-US" altLang="zh-CN" sz="2400" dirty="0"/>
              <a:t>		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366331" y="3746395"/>
            <a:ext cx="7331102" cy="2797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/>
              <a:t>csv</a:t>
            </a:r>
            <a:r>
              <a:rPr lang="zh-CN" altLang="en-US" sz="2400" dirty="0"/>
              <a:t>模块也可以使用</a:t>
            </a:r>
            <a:r>
              <a:rPr lang="en-US" altLang="zh-CN" sz="2400" dirty="0" err="1"/>
              <a:t>writerows</a:t>
            </a:r>
            <a:r>
              <a:rPr lang="zh-CN" altLang="en-US" sz="2400" dirty="0"/>
              <a:t>方法依次写入多行：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将要写入文件的每一行存储在一个列表中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将每一个列表依次作为元素组成一个新序列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微软雅黑" panose="020B0503020204020204" charset="-122"/>
              <a:buChar char="–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将带有嵌套列表元素的序列作为参数使用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writerows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标注: 线形 4"/>
          <p:cNvSpPr/>
          <p:nvPr/>
        </p:nvSpPr>
        <p:spPr>
          <a:xfrm>
            <a:off x="6206033" y="476671"/>
            <a:ext cx="5756452" cy="1198880"/>
          </a:xfrm>
          <a:prstGeom prst="borderCallout1">
            <a:avLst>
              <a:gd name="adj1" fmla="val 49647"/>
              <a:gd name="adj2" fmla="val -14"/>
              <a:gd name="adj3" fmla="val 194194"/>
              <a:gd name="adj4" fmla="val -18883"/>
            </a:avLst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writerows</a:t>
            </a:r>
            <a:r>
              <a:rPr lang="zh-CN" altLang="zh-CN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方法只接受一个序列作为参数，可以是列表，也可以是元组。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6720" y="75565"/>
            <a:ext cx="1151509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>
                <a:sym typeface="+mn-ea"/>
              </a:rPr>
              <a:t>例</a:t>
            </a:r>
            <a:r>
              <a:rPr lang="en-US" altLang="zh-CN" sz="3200" b="1">
                <a:sym typeface="+mn-ea"/>
              </a:rPr>
              <a:t>3</a:t>
            </a:r>
            <a:r>
              <a:rPr lang="en-US" altLang="zh-CN" sz="3200" b="1">
                <a:sym typeface="+mn-ea"/>
              </a:rPr>
              <a:t>,writerows </a:t>
            </a:r>
            <a:r>
              <a:rPr lang="zh-CN" altLang="en-US" sz="3200" b="1">
                <a:sym typeface="+mn-ea"/>
              </a:rPr>
              <a:t>输入多行，接受序列做参数，一行一个列表元素</a:t>
            </a:r>
            <a:endParaRPr lang="zh-CN" altLang="en-US" sz="3200" b="1">
              <a:sym typeface="+mn-ea"/>
            </a:endParaRPr>
          </a:p>
          <a:p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CSV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0360" y="1039705"/>
            <a:ext cx="1127497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</a:pPr>
            <a:r>
              <a:rPr lang="zh-CN" altLang="zh-CN" sz="2800" dirty="0"/>
              <a:t>下面是</a:t>
            </a:r>
            <a:r>
              <a:rPr lang="zh-CN" altLang="zh-CN" sz="2800" dirty="0"/>
              <a:t>“通信录</a:t>
            </a:r>
            <a:r>
              <a:rPr lang="en-US" altLang="zh-CN" sz="2800" dirty="0"/>
              <a:t>.csv</a:t>
            </a:r>
            <a:r>
              <a:rPr lang="zh-CN" altLang="zh-CN" sz="2800" dirty="0"/>
              <a:t>”文件；在程序中查询大王的手机号、</a:t>
            </a:r>
            <a:r>
              <a:rPr lang="en-US" altLang="zh-CN" sz="2800" dirty="0"/>
              <a:t>QQ</a:t>
            </a:r>
            <a:r>
              <a:rPr lang="zh-CN" altLang="zh-CN" sz="2800" dirty="0"/>
              <a:t>号和微信号。</a:t>
            </a:r>
            <a:endParaRPr lang="zh-CN" altLang="zh-CN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16308" y="2433628"/>
          <a:ext cx="9359385" cy="4232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101"/>
                <a:gridCol w="2209048"/>
                <a:gridCol w="2877618"/>
                <a:gridCol w="2877618"/>
              </a:tblGrid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姓名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手机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QQ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微信号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小新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13913000001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18191220001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xx9907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小亮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13913000002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18191220002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</a:rPr>
                        <a:t>13913000002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小刚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13913000003</a:t>
                      </a:r>
                      <a:endParaRPr lang="zh-CN" sz="24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18191220003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gang1004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大刘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13914000001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18191230001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liu666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大王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13914000004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18191230002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jack_w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6046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大张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13914000003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18191230003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kern="100" dirty="0">
                          <a:effectLst/>
                        </a:rPr>
                        <a:t>13914000003</a:t>
                      </a:r>
                      <a:endParaRPr lang="zh-CN" alt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CSV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文件操作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—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练习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153" y="578040"/>
            <a:ext cx="5385796" cy="38631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690" y="1800860"/>
            <a:ext cx="6541135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import</a:t>
            </a:r>
            <a:r>
              <a:rPr lang="zh-CN" altLang="en-US" sz="2400" dirty="0"/>
              <a:t> csv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>
                <a:solidFill>
                  <a:srgbClr val="FFC000"/>
                </a:solidFill>
              </a:rPr>
              <a:t>with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7030A0"/>
                </a:solidFill>
              </a:rPr>
              <a:t>open</a:t>
            </a:r>
            <a:r>
              <a:rPr lang="zh-CN" altLang="en-US" sz="2400" dirty="0"/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"d:\\通信录.csv"</a:t>
            </a:r>
            <a:r>
              <a:rPr lang="zh-CN" altLang="en-US" sz="2400" dirty="0"/>
              <a:t>,</a:t>
            </a:r>
            <a:r>
              <a:rPr lang="zh-CN" altLang="en-US" sz="2400" dirty="0">
                <a:solidFill>
                  <a:srgbClr val="00B050"/>
                </a:solidFill>
              </a:rPr>
              <a:t>'r'</a:t>
            </a:r>
            <a:r>
              <a:rPr lang="zh-CN" altLang="en-US" sz="2400" dirty="0"/>
              <a:t>,</a:t>
            </a:r>
            <a:r>
              <a:rPr lang="zh-CN" altLang="en-US" sz="2400" dirty="0">
                <a:solidFill>
                  <a:srgbClr val="00B050"/>
                </a:solidFill>
              </a:rPr>
              <a:t>encoding='utf-8'</a:t>
            </a:r>
            <a:r>
              <a:rPr lang="zh-CN" altLang="en-US" sz="2400" dirty="0"/>
              <a:t>) as txlcsv:</a:t>
            </a:r>
            <a:endParaRPr lang="zh-CN" altLang="en-US" sz="2400" dirty="0"/>
          </a:p>
          <a:p>
            <a:r>
              <a:rPr lang="zh-CN" altLang="en-US" sz="2400" dirty="0"/>
              <a:t>    reader = csv.reader(txlcsv)</a:t>
            </a:r>
            <a:endParaRPr lang="zh-CN" altLang="en-US" sz="2400" dirty="0"/>
          </a:p>
          <a:p>
            <a:r>
              <a:rPr lang="zh-CN" altLang="en-US" sz="2400" dirty="0"/>
              <a:t>    </a:t>
            </a:r>
            <a:r>
              <a:rPr lang="zh-CN" altLang="en-US" sz="2400" dirty="0">
                <a:solidFill>
                  <a:srgbClr val="FFC000"/>
                </a:solidFill>
              </a:rPr>
              <a:t>for</a:t>
            </a:r>
            <a:r>
              <a:rPr lang="zh-CN" altLang="en-US" sz="2400" dirty="0"/>
              <a:t> row </a:t>
            </a:r>
            <a:r>
              <a:rPr lang="zh-CN" altLang="en-US" sz="2400" dirty="0">
                <a:solidFill>
                  <a:srgbClr val="FFC000"/>
                </a:solidFill>
              </a:rPr>
              <a:t>in</a:t>
            </a:r>
            <a:r>
              <a:rPr lang="zh-CN" altLang="en-US" sz="2400" dirty="0"/>
              <a:t> reader:        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r>
              <a:rPr lang="zh-CN" altLang="en-US" sz="2400" dirty="0"/>
              <a:t>        </a:t>
            </a:r>
            <a:r>
              <a:rPr lang="zh-CN" altLang="en-US" sz="2400" dirty="0">
                <a:solidFill>
                  <a:srgbClr val="FFC000"/>
                </a:solidFill>
              </a:rPr>
              <a:t>if</a:t>
            </a:r>
            <a:r>
              <a:rPr lang="zh-CN" altLang="en-US" sz="2400" dirty="0"/>
              <a:t> row[0] == '大王':  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#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row表示每一行</a:t>
            </a:r>
            <a:r>
              <a:rPr lang="zh-CN" altLang="en-US" sz="2400" dirty="0"/>
              <a:t>             </a:t>
            </a:r>
            <a:endParaRPr lang="zh-CN" altLang="en-US" sz="2400" dirty="0"/>
          </a:p>
          <a:p>
            <a:r>
              <a:rPr lang="zh-CN" altLang="en-US" sz="2400" dirty="0"/>
              <a:t>            res = row   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#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row[0]表示每一行的第一列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r>
              <a:rPr lang="zh-CN" altLang="en-US" sz="2400" dirty="0"/>
              <a:t>            </a:t>
            </a:r>
            <a:r>
              <a:rPr lang="zh-CN" altLang="en-US" sz="2400" dirty="0">
                <a:solidFill>
                  <a:srgbClr val="FFC000"/>
                </a:solidFill>
              </a:rPr>
              <a:t>break</a:t>
            </a:r>
            <a:endParaRPr lang="zh-CN" altLang="en-US" sz="2400" dirty="0">
              <a:solidFill>
                <a:srgbClr val="FFC000"/>
              </a:solidFill>
            </a:endParaRPr>
          </a:p>
          <a:p>
            <a:endParaRPr lang="zh-CN" altLang="en-US" sz="2400" dirty="0">
              <a:solidFill>
                <a:srgbClr val="FFC000"/>
              </a:solidFill>
            </a:endParaRPr>
          </a:p>
          <a:p>
            <a:r>
              <a:rPr lang="zh-CN" altLang="en-US" sz="2400" dirty="0">
                <a:solidFill>
                  <a:srgbClr val="7030A0"/>
                </a:solidFill>
              </a:rPr>
              <a:t>print</a:t>
            </a:r>
            <a:r>
              <a:rPr lang="zh-CN" altLang="en-US" sz="2400" dirty="0"/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"大王的手机号是："</a:t>
            </a:r>
            <a:r>
              <a:rPr lang="zh-CN" altLang="en-US" sz="2400" dirty="0"/>
              <a:t>,res[1])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7030A0"/>
                </a:solidFill>
              </a:rPr>
              <a:t>print</a:t>
            </a:r>
            <a:r>
              <a:rPr lang="zh-CN" altLang="en-US" sz="2400" dirty="0"/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"大王的QQ号是："</a:t>
            </a:r>
            <a:r>
              <a:rPr lang="zh-CN" altLang="en-US" sz="2400" dirty="0"/>
              <a:t>,res[2])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7030A0"/>
                </a:solidFill>
              </a:rPr>
              <a:t>print</a:t>
            </a:r>
            <a:r>
              <a:rPr lang="zh-CN" altLang="en-US" sz="2400" dirty="0"/>
              <a:t>(</a:t>
            </a:r>
            <a:r>
              <a:rPr lang="zh-CN" altLang="en-US" sz="2400" dirty="0">
                <a:solidFill>
                  <a:srgbClr val="00B050"/>
                </a:solidFill>
              </a:rPr>
              <a:t>"大王的微信号是："</a:t>
            </a:r>
            <a:r>
              <a:rPr lang="zh-CN" altLang="en-US" sz="2400" dirty="0"/>
              <a:t>,res[3])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781390" y="4773405"/>
            <a:ext cx="4914424" cy="1695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大王的手机号是： 13914000004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大王的QQ号是： 18191230002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大王的微信号是： jack_w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标注: 弯曲线形 7"/>
          <p:cNvSpPr/>
          <p:nvPr/>
        </p:nvSpPr>
        <p:spPr>
          <a:xfrm>
            <a:off x="2113132" y="1189251"/>
            <a:ext cx="3110147" cy="966547"/>
          </a:xfrm>
          <a:prstGeom prst="borderCallout2">
            <a:avLst>
              <a:gd name="adj1" fmla="val 55216"/>
              <a:gd name="adj2" fmla="val 102476"/>
              <a:gd name="adj3" fmla="val 53296"/>
              <a:gd name="adj4" fmla="val 128975"/>
              <a:gd name="adj5" fmla="val 135000"/>
              <a:gd name="adj6" fmla="val 1074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6"/>
                </a:solidFill>
              </a:rPr>
              <a:t>将编码指定为</a:t>
            </a:r>
            <a:r>
              <a:rPr lang="en-US" altLang="zh-CN" sz="2000" dirty="0">
                <a:solidFill>
                  <a:schemeClr val="accent6"/>
                </a:solidFill>
              </a:rPr>
              <a:t>UTF-8</a:t>
            </a:r>
            <a:r>
              <a:rPr lang="zh-CN" altLang="en-US" sz="2000" dirty="0">
                <a:solidFill>
                  <a:schemeClr val="accent6"/>
                </a:solidFill>
              </a:rPr>
              <a:t>编码，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6"/>
                </a:solidFill>
              </a:rPr>
              <a:t>避免中文文本读写错误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2030095"/>
            <a:ext cx="11788140" cy="27171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10.5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文件内的移动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文件指针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2730500" y="1920240"/>
            <a:ext cx="2592705" cy="1518285"/>
          </a:xfrm>
          <a:prstGeom prst="wedgeRoundRectCallout">
            <a:avLst>
              <a:gd name="adj1" fmla="val -68736"/>
              <a:gd name="adj2" fmla="val -1114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一个指针变量，指示文件的当前读写位置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444615" y="1461770"/>
            <a:ext cx="4187825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正常情况下文件指针随着读写记录而</a:t>
            </a:r>
            <a:r>
              <a:rPr lang="zh-CN" altLang="en-US" sz="2800" b="1">
                <a:solidFill>
                  <a:srgbClr val="FF0000"/>
                </a:solidFill>
              </a:rPr>
              <a:t>自动后移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但是也可以</a:t>
            </a:r>
            <a:r>
              <a:rPr lang="zh-CN" altLang="en-US" sz="2800" b="1">
                <a:solidFill>
                  <a:srgbClr val="FF0000"/>
                </a:solidFill>
              </a:rPr>
              <a:t>人为干预</a:t>
            </a:r>
            <a:r>
              <a:rPr lang="zh-CN" altLang="en-US" sz="2800"/>
              <a:t>文件指针的位置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8605" y="394335"/>
            <a:ext cx="1153414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os.getcwd() 方法用于返回当前工作目录。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无</a:t>
            </a:r>
            <a:r>
              <a:rPr lang="zh-CN" altLang="en-US" sz="2800"/>
              <a:t>参数</a:t>
            </a:r>
            <a:endParaRPr lang="zh-CN" altLang="en-US" sz="2800"/>
          </a:p>
          <a:p>
            <a:pPr algn="l"/>
            <a:r>
              <a:rPr lang="zh-CN" altLang="en-US" sz="2800"/>
              <a:t>返回当前进程的工作目录。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zh-CN" altLang="en-US" sz="2800"/>
              <a:t>os.chdir() 方法用于改变当前工作目录到指定的路径。</a:t>
            </a:r>
            <a:endParaRPr lang="zh-CN" altLang="en-US" sz="2800"/>
          </a:p>
          <a:p>
            <a:pPr algn="l"/>
            <a:r>
              <a:rPr lang="zh-CN" altLang="en-US" sz="2800"/>
              <a:t>参数：path -- 要切换到的新路径。 </a:t>
            </a:r>
            <a:endParaRPr lang="zh-CN" altLang="en-US" sz="2800"/>
          </a:p>
          <a:p>
            <a:pPr algn="l"/>
            <a:r>
              <a:rPr lang="zh-CN" altLang="en-US" sz="2800"/>
              <a:t>返回值：如果允许访问返回 True , 否则返回False。</a:t>
            </a:r>
            <a:endParaRPr lang="zh-CN" altLang="en-US"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</a:t>
            </a:r>
            <a:r>
              <a:t>移动文件指针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强行移动指针</a:t>
            </a:r>
            <a:endParaRPr lang="zh-CN" altLang="en-US"/>
          </a:p>
          <a:p>
            <a:pPr lvl="1"/>
            <a:r>
              <a:rPr lang="zh-CN" altLang="en-US"/>
              <a:t>文件对象.seek(offset, whence=0)</a:t>
            </a:r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1264920" y="3371215"/>
            <a:ext cx="3573780" cy="1185545"/>
          </a:xfrm>
          <a:prstGeom prst="borderCallout1">
            <a:avLst>
              <a:gd name="adj1" fmla="val 663"/>
              <a:gd name="adj2" fmla="val 47058"/>
              <a:gd name="adj3" fmla="val -84144"/>
              <a:gd name="adj4" fmla="val 92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移动的字节数</a:t>
            </a:r>
            <a:endParaRPr lang="zh-CN" altLang="en-US" sz="2400"/>
          </a:p>
          <a:p>
            <a:pPr algn="ctr"/>
            <a:r>
              <a:rPr lang="zh-CN" altLang="en-US" sz="2400"/>
              <a:t>（正数向右，负数往左）</a:t>
            </a:r>
            <a:endParaRPr lang="zh-CN" altLang="en-US" sz="2400"/>
          </a:p>
        </p:txBody>
      </p:sp>
      <p:sp>
        <p:nvSpPr>
          <p:cNvPr id="5" name="线形标注 1 4"/>
          <p:cNvSpPr/>
          <p:nvPr/>
        </p:nvSpPr>
        <p:spPr>
          <a:xfrm>
            <a:off x="6384290" y="3284855"/>
            <a:ext cx="3100705" cy="1832610"/>
          </a:xfrm>
          <a:prstGeom prst="borderCallout1">
            <a:avLst>
              <a:gd name="adj1" fmla="val -2460"/>
              <a:gd name="adj2" fmla="val 18185"/>
              <a:gd name="adj3" fmla="val -54851"/>
              <a:gd name="adj4" fmla="val -142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指示从何处开始算起</a:t>
            </a:r>
            <a:endParaRPr lang="zh-CN" altLang="en-US" sz="2400"/>
          </a:p>
          <a:p>
            <a:pPr algn="ctr"/>
            <a:r>
              <a:rPr lang="en-US" altLang="zh-CN" sz="2400"/>
              <a:t>0</a:t>
            </a:r>
            <a:r>
              <a:rPr lang="zh-CN" altLang="en-US" sz="2400"/>
              <a:t>：从文件头开始</a:t>
            </a:r>
            <a:endParaRPr lang="zh-CN" altLang="en-US" sz="2400"/>
          </a:p>
          <a:p>
            <a:pPr algn="ctr"/>
            <a:r>
              <a:rPr lang="en-US" altLang="zh-CN" sz="2400"/>
              <a:t>1</a:t>
            </a:r>
            <a:r>
              <a:rPr lang="zh-CN" altLang="en-US" sz="2400"/>
              <a:t>：从当前位置算</a:t>
            </a:r>
            <a:endParaRPr lang="zh-CN" altLang="en-US" sz="2400"/>
          </a:p>
          <a:p>
            <a:pPr algn="ctr"/>
            <a:r>
              <a:rPr lang="en-US" altLang="zh-CN" sz="2400"/>
              <a:t>2</a:t>
            </a:r>
            <a:r>
              <a:rPr lang="zh-CN" altLang="en-US" sz="2400"/>
              <a:t>：从文件尾开始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6671945" y="4149090"/>
            <a:ext cx="360045" cy="10083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5304155" y="5517515"/>
            <a:ext cx="2520315" cy="823595"/>
          </a:xfrm>
          <a:prstGeom prst="wedgeRoundRectCallout">
            <a:avLst>
              <a:gd name="adj1" fmla="val 11224"/>
              <a:gd name="adj2" fmla="val -1045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这两种取值只用于二进制文件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seek()方法的使用示例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420878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p>
            <a:pPr marL="0" indent="0">
              <a:buNone/>
            </a:pPr>
            <a:r>
              <a:rPr lang="zh-CN" altLang="en-US"/>
              <a:t>f = open("example.txt", "w+")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f.write("1234567890ABCDEFGHIJKLMNOPQRSTUVWXYZ")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f.seek(0)          # 跳到文件头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 = f.read(10)   # 读取10个字符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f.close()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21610" y="5683885"/>
            <a:ext cx="2658110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1234567890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</a:t>
            </a:r>
            <a:r>
              <a:t>获取文件指针的位置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tell()</a:t>
            </a:r>
            <a:r>
              <a:t>方法</a:t>
            </a:r>
          </a:p>
          <a:p>
            <a:pPr lvl="1"/>
            <a:r>
              <a:t>用法</a:t>
            </a:r>
          </a:p>
          <a:p>
            <a:pPr marL="914400" lvl="2" indent="0">
              <a:buNone/>
            </a:pPr>
            <a:r>
              <a:t>pos = 文件对象.tell()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4940300" y="3501390"/>
            <a:ext cx="2438400" cy="1197610"/>
          </a:xfrm>
          <a:prstGeom prst="borderCallout1">
            <a:avLst>
              <a:gd name="adj1" fmla="val -1150"/>
              <a:gd name="adj2" fmla="val 24024"/>
              <a:gd name="adj3" fmla="val -35577"/>
              <a:gd name="adj4" fmla="val 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返回一个整数，表示当前的读写位置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10-6 tell()方法的使用示例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68325"/>
            <a:ext cx="5915660" cy="628904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0000"/>
          </a:bodyPr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f = open("test</a:t>
            </a:r>
            <a:r>
              <a:rPr lang="en-US" altLang="zh-CN"/>
              <a:t>data</a:t>
            </a:r>
            <a:r>
              <a:rPr lang="zh-CN" altLang="en-US"/>
              <a:t>.txt", "r")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pos = f.tell()     # 获取当前文件位置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print("打开文件时的初始位置：", pos)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s1 = f.read(1)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pos = f.tell()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print("读完1个字符后的位置：", pos)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s2 = f.readline()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print("读取的数据为：", s2)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print("已读取的长度为：", len(s1 + s2))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pos = f.tell()     # 再次获取当前文件位置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print("当前位置：", pos)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f.close()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0135" y="638175"/>
            <a:ext cx="3491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假定文件中的内容：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7494270" y="1337310"/>
            <a:ext cx="3573145" cy="953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Hello Python!</a:t>
            </a:r>
            <a:endParaRPr lang="zh-CN" altLang="en-US" sz="2800"/>
          </a:p>
          <a:p>
            <a:r>
              <a:rPr lang="zh-CN" altLang="en-US" sz="2800"/>
              <a:t>Yes, I like Python.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494270" y="2504440"/>
            <a:ext cx="3427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运行结果：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111365" y="3026410"/>
            <a:ext cx="5011420" cy="26765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打开文件时的初始位置： 0</a:t>
            </a:r>
            <a:endParaRPr lang="zh-CN" altLang="en-US" sz="2800"/>
          </a:p>
          <a:p>
            <a:r>
              <a:rPr lang="zh-CN" altLang="en-US" sz="2800"/>
              <a:t>读完1个字符后的位置： 1</a:t>
            </a:r>
            <a:endParaRPr lang="zh-CN" altLang="en-US" sz="2800"/>
          </a:p>
          <a:p>
            <a:r>
              <a:rPr lang="zh-CN" altLang="en-US" sz="2800"/>
              <a:t>读取的数据为： ello Python!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已读取的长度为： 14</a:t>
            </a:r>
            <a:endParaRPr lang="zh-CN" altLang="en-US" sz="2800"/>
          </a:p>
          <a:p>
            <a:r>
              <a:rPr lang="zh-CN" altLang="en-US" sz="2800"/>
              <a:t>当前位置： 15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430645" y="5949950"/>
            <a:ext cx="5692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ym typeface="+mn-ea"/>
              </a:rPr>
              <a:t>指针处理转义字符时，当成两个字符来算</a:t>
            </a:r>
            <a:endParaRPr lang="zh-CN" altLang="en-US" sz="24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0230"/>
            <a:ext cx="12039600" cy="2384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40815" y="2292350"/>
            <a:ext cx="942403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10.9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文件操作应用举例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10-14 将九九乘法表按照如下格式输入到文件中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1*1=1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1*2=2	2*2=4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1*3=3	2*3=6	3*3=9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1*4=4	2*4=8	3*4=12	4*4=16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……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程序代码：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416030" cy="518096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/>
              <a:t>with open('multiplication.txt', 'w') as f: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for i in range(1, 10):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for j in range(1, i + 1):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result = str(j) + '*' + str(i) + '=' + str(i * j) + '\t'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print(result, end='')    </a:t>
            </a:r>
            <a:r>
              <a:rPr lang="en-US" altLang="zh-CN"/>
              <a:t>#</a:t>
            </a:r>
            <a:r>
              <a:t>每个算式之间用</a:t>
            </a:r>
            <a:r>
              <a:rPr lang="en-US" altLang="zh-CN"/>
              <a:t>tab</a:t>
            </a:r>
            <a:r>
              <a:t>分隔</a:t>
            </a:r>
            <a:r>
              <a:t>，不要用</a:t>
            </a:r>
            <a:r>
              <a:rPr lang="en-US" altLang="zh-CN"/>
              <a:t>\n</a:t>
            </a:r>
            <a:r>
              <a:t>分隔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f.write(result)            </a:t>
            </a:r>
            <a:r>
              <a:rPr lang="en-US" altLang="zh-CN"/>
              <a:t>#</a:t>
            </a:r>
            <a:r>
              <a:t>先输出，再</a:t>
            </a:r>
            <a:r>
              <a:t>写入文件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print()                           </a:t>
            </a:r>
            <a:r>
              <a:rPr lang="en-US" altLang="zh-CN"/>
              <a:t>#</a:t>
            </a:r>
            <a:r>
              <a:t>每一行输出时，加个换行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f.write('\n')                    </a:t>
            </a:r>
            <a:r>
              <a:rPr lang="en-US" altLang="zh-CN"/>
              <a:t>#</a:t>
            </a:r>
            <a:r>
              <a:t>每一行写入时，加个换行</a:t>
            </a:r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614170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10-16 从文件members.txt中以字典形式读取数据，名字作为键，年龄作为值。文件中的内容如下，以制表符（'\t'）分隔数据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3830" y="2192020"/>
            <a:ext cx="6256020" cy="414909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Name	age    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Andy	</a:t>
            </a:r>
            <a:r>
              <a:rPr lang="en-US" altLang="zh-CN"/>
              <a:t>	</a:t>
            </a:r>
            <a:r>
              <a:rPr lang="zh-CN" altLang="en-US"/>
              <a:t>32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Bob		20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Jenny	43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Holly	</a:t>
            </a:r>
            <a:r>
              <a:rPr lang="en-US" altLang="zh-CN"/>
              <a:t>	</a:t>
            </a:r>
            <a:r>
              <a:rPr lang="zh-CN" altLang="en-US"/>
              <a:t>48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Danie	27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42075" y="2331085"/>
            <a:ext cx="39992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None/>
            </a:pPr>
            <a:r>
              <a:rPr lang="zh-CN" altLang="en-US" sz="3200">
                <a:sym typeface="+mn-ea"/>
              </a:rPr>
              <a:t>每一行</a:t>
            </a:r>
            <a:r>
              <a:rPr lang="en-US" altLang="zh-CN" sz="3200">
                <a:sym typeface="+mn-ea"/>
              </a:rPr>
              <a:t>\t</a:t>
            </a:r>
            <a:r>
              <a:rPr lang="zh-CN" altLang="en-US" sz="3200">
                <a:sym typeface="+mn-ea"/>
              </a:rPr>
              <a:t>分隔，</a:t>
            </a:r>
            <a:r>
              <a:rPr lang="en-US" altLang="zh-CN" sz="3200">
                <a:sym typeface="+mn-ea"/>
              </a:rPr>
              <a:t>\n</a:t>
            </a:r>
            <a:r>
              <a:rPr lang="zh-CN" altLang="en-US" sz="3200">
                <a:sym typeface="+mn-ea"/>
              </a:rPr>
              <a:t>换行</a:t>
            </a:r>
            <a:endParaRPr lang="zh-CN" altLang="en-US" sz="32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2995" y="4752975"/>
            <a:ext cx="4572000" cy="1996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46975" y="448310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输出结果：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852150" cy="716915"/>
          </a:xfrm>
        </p:spPr>
        <p:txBody>
          <a:bodyPr/>
          <a:p>
            <a:r>
              <a:rPr lang="zh-CN" altLang="en-US"/>
              <a:t>代码：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5720" y="76835"/>
            <a:ext cx="10852150" cy="6780530"/>
          </a:xfrm>
        </p:spPr>
        <p:txBody>
          <a:bodyPr>
            <a:normAutofit fontScale="7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content = []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with open('members.txt', 'r') as f: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for line in f.readlines():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line_list = line.strip('\n').split('\t')            # 去除换行符，以制表符分隔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content.append(line_list)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#content</a:t>
            </a:r>
            <a:r>
              <a:t>二维列表，每一个元素是一行信息。</a:t>
            </a:r>
          </a:p>
          <a:p>
            <a:pPr marL="0" indent="0">
              <a:buNone/>
            </a:pPr>
            <a:r>
              <a:rPr lang="en-US" altLang="zh-CN" sz="2300"/>
              <a:t>#</a:t>
            </a:r>
            <a:r>
              <a:rPr sz="2300"/>
              <a:t>content</a:t>
            </a:r>
            <a:r>
              <a:rPr lang="en-US" altLang="zh-CN" sz="2300"/>
              <a:t>=</a:t>
            </a:r>
            <a:r>
              <a:rPr sz="2300"/>
              <a:t>[['Name', 'age'], ['Andy', '32'], ['Bob', '20'], ['Jenny', '43'], ['Holly', '48'], ['Danie', '27']]</a:t>
            </a:r>
            <a:endParaRPr sz="2300"/>
          </a:p>
          <a:p>
            <a:pPr marL="0" indent="0">
              <a:buNone/>
            </a:pPr>
            <a:r>
              <a:rPr lang="zh-CN" altLang="en-US"/>
              <a:t>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keys = content[0]       </a:t>
            </a:r>
            <a:r>
              <a:rPr lang="en-US" altLang="zh-CN"/>
              <a:t>#keys</a:t>
            </a:r>
            <a:r>
              <a:t>的值为</a:t>
            </a:r>
            <a:r>
              <a:rPr>
                <a:sym typeface="+mn-ea"/>
              </a:rPr>
              <a:t>['Name', 'age']。为的是后面</a:t>
            </a:r>
            <a:r>
              <a:rPr lang="en-US" altLang="zh-CN">
                <a:sym typeface="+mn-ea"/>
              </a:rPr>
              <a:t>zip</a:t>
            </a:r>
            <a:r>
              <a:rPr>
                <a:sym typeface="+mn-ea"/>
              </a:rPr>
              <a:t>操作。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for i in range(1, len(content)):     </a:t>
            </a:r>
            <a:r>
              <a:rPr lang="en-US" altLang="zh-CN"/>
              <a:t>#i</a:t>
            </a:r>
            <a:r>
              <a:t>不可从</a:t>
            </a:r>
            <a:r>
              <a:rPr lang="en-US" altLang="zh-CN"/>
              <a:t>0</a:t>
            </a:r>
            <a:r>
              <a:t>开始，第一个元素是标题栏。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content_dict = {}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for k, v in zip(keys, content[i]):  </a:t>
            </a:r>
            <a:r>
              <a:rPr lang="en-US" altLang="zh-CN"/>
              <a:t>#</a:t>
            </a:r>
            <a:r>
              <a:t>将标题栏和其余记录，</a:t>
            </a:r>
            <a:r>
              <a:rPr lang="en-US" altLang="zh-CN"/>
              <a:t>zipj</a:t>
            </a:r>
            <a:r>
              <a:t>操作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    content_dict[k] = v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        print(content_dict)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目录与文件路径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314335" y="1039705"/>
            <a:ext cx="10869053" cy="122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zh-CN" sz="2800" dirty="0"/>
              <a:t>文件保存的位置被称为路径。</a:t>
            </a:r>
            <a:endParaRPr lang="en-US" altLang="zh-CN" sz="2800" dirty="0"/>
          </a:p>
          <a:p>
            <a:pPr lvl="2">
              <a:lnSpc>
                <a:spcPct val="150000"/>
              </a:lnSpc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相对路径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——</a:t>
            </a:r>
            <a:r>
              <a:rPr lang="zh-CN" altLang="zh-CN" sz="2400" dirty="0">
                <a:solidFill>
                  <a:srgbClr val="FF9900"/>
                </a:solidFill>
              </a:rPr>
              <a:t>从当前工作目录开始</a:t>
            </a:r>
            <a:r>
              <a:rPr lang="zh-CN" altLang="zh-CN" sz="2400" dirty="0"/>
              <a:t>描述文件的保存位置。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982" y="2433776"/>
            <a:ext cx="8470661" cy="4130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35" y="70485"/>
            <a:ext cx="12086590" cy="3889375"/>
          </a:xfrm>
        </p:spPr>
        <p:txBody>
          <a:bodyPr/>
          <a:p>
            <a:r>
              <a:rPr lang="zh-CN" altLang="en-US" sz="2800" b="0"/>
              <a:t>例</a:t>
            </a:r>
            <a:r>
              <a:rPr lang="en-US" altLang="zh-CN" sz="2800" b="0"/>
              <a:t>10-17 一个班级的成绩以文本文件的方式存放在score.txt中，每行为一个学生的成绩，其中第1列为姓名，第2列为平时成绩，第3列为期中成绩，第4列为期末成绩。</a:t>
            </a:r>
            <a:br>
              <a:rPr lang="en-US" altLang="zh-CN" sz="2800" b="0"/>
            </a:br>
            <a:r>
              <a:rPr lang="en-US" altLang="zh-CN" sz="2800" b="0"/>
              <a:t>要求读出该文件中所有学生的成绩，并按照：</a:t>
            </a:r>
            <a:br>
              <a:rPr lang="en-US" altLang="zh-CN" sz="2800" b="0"/>
            </a:br>
            <a:r>
              <a:rPr lang="en-US" altLang="zh-CN" sz="2800"/>
              <a:t>总评成绩=平时成绩*20%+期中成绩*20%+期末成绩*60%，</a:t>
            </a:r>
            <a:br>
              <a:rPr lang="en-US" altLang="zh-CN" sz="2800" b="0"/>
            </a:br>
            <a:r>
              <a:rPr lang="en-US" altLang="zh-CN" sz="2800" b="0"/>
              <a:t>计算出总评成绩后，按照总评成绩降序写入文件score_sorted.txt中</a:t>
            </a:r>
            <a:endParaRPr lang="en-US" altLang="zh-CN" sz="2800" b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34310" y="3100070"/>
            <a:ext cx="5901055" cy="324104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张三 85 75 78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李四 80 84 82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王五 90 88 85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赵六 70 63 71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852150" cy="716915"/>
          </a:xfrm>
        </p:spPr>
        <p:txBody>
          <a:bodyPr>
            <a:noAutofit/>
          </a:bodyPr>
          <a:p>
            <a:r>
              <a:rPr lang="zh-CN" altLang="en-US"/>
              <a:t>代码：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39850" y="0"/>
            <a:ext cx="10852150" cy="6858000"/>
          </a:xfrm>
        </p:spPr>
        <p:txBody>
          <a:bodyPr>
            <a:noAutofit/>
          </a:bodyPr>
          <a:p>
            <a:pPr marL="0" indent="0">
              <a:lnSpc>
                <a:spcPct val="80000"/>
              </a:lnSpc>
              <a:buNone/>
            </a:pP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endParaRPr lang="zh-CN" altLang="en-US"/>
          </a:p>
          <a:p>
            <a:pPr marL="0" indent="0">
              <a:lnSpc>
                <a:spcPct val="80000"/>
              </a:lnSpc>
              <a:buNone/>
            </a:pPr>
            <a:endParaRPr lang="zh-CN" altLang="en-US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/>
              <a:t>def total(regular, midterm, final):     </a:t>
            </a:r>
            <a:r>
              <a:rPr lang="en-US" altLang="zh-CN"/>
              <a:t>#</a:t>
            </a:r>
            <a:r>
              <a:t>计算总评成绩</a:t>
            </a:r>
            <a:endParaRPr lang="zh-CN" altLang="en-US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/>
              <a:t>    return regular * 0.2 + midterm * 0.2 + final * 0.6</a:t>
            </a:r>
            <a:endParaRPr lang="zh-CN" altLang="en-US"/>
          </a:p>
          <a:p>
            <a:pPr marL="0" indent="0">
              <a:lnSpc>
                <a:spcPct val="80000"/>
              </a:lnSpc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78195" y="6222365"/>
            <a:ext cx="259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下一页（续）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852150" cy="716915"/>
          </a:xfrm>
        </p:spPr>
        <p:txBody>
          <a:bodyPr>
            <a:noAutofit/>
          </a:bodyPr>
          <a:p>
            <a:r>
              <a:rPr lang="zh-CN" altLang="en-US"/>
              <a:t>代码：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84860" y="0"/>
            <a:ext cx="11407140" cy="6858000"/>
          </a:xfrm>
        </p:spPr>
        <p:txBody>
          <a:bodyPr>
            <a:noAutofit/>
          </a:bodyPr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def main():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with open('score.txt', 'r',encoding='UTF8') as f:  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content = f.readlines()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sz="2000" b="1">
                <a:solidFill>
                  <a:srgbClr val="0070C0"/>
                </a:solidFill>
              </a:rPr>
              <a:t>#content现在是['张三 85 75 78\n', '李四 80 84 82\n', '王五 90 88 85\n', '赵六 70 63 71']</a:t>
            </a:r>
            <a:endParaRPr sz="2000" b="1">
              <a:solidFill>
                <a:srgbClr val="0070C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i = 0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for line in content:  </a:t>
            </a:r>
            <a:r>
              <a:rPr lang="zh-CN" altLang="en-US" sz="2000" b="1">
                <a:solidFill>
                  <a:srgbClr val="0070C0"/>
                </a:solidFill>
              </a:rPr>
              <a:t> </a:t>
            </a:r>
            <a:r>
              <a:rPr sz="2000" b="1">
                <a:solidFill>
                  <a:srgbClr val="0070C0"/>
                </a:solidFill>
              </a:rPr>
              <a:t>#line保存每一行记录，也就是列表元素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    line_list = line.strip('\n').split()   </a:t>
            </a:r>
            <a:endParaRPr sz="240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 b="1">
                <a:solidFill>
                  <a:srgbClr val="0070C0"/>
                </a:solidFill>
              </a:rPr>
              <a:t>#</a:t>
            </a:r>
            <a:r>
              <a:rPr sz="2000" b="1">
                <a:solidFill>
                  <a:srgbClr val="0070C0"/>
                </a:solidFill>
                <a:sym typeface="+mn-ea"/>
              </a:rPr>
              <a:t>删除换行，分割空白字符。line_list</a:t>
            </a:r>
            <a:r>
              <a:rPr sz="2000" b="1">
                <a:solidFill>
                  <a:srgbClr val="0070C0"/>
                </a:solidFill>
              </a:rPr>
              <a:t>就变成了</a:t>
            </a:r>
            <a:r>
              <a:rPr lang="en-US" altLang="zh-CN" sz="2000" b="1">
                <a:solidFill>
                  <a:srgbClr val="0070C0"/>
                </a:solidFill>
              </a:rPr>
              <a:t>['</a:t>
            </a:r>
            <a:r>
              <a:rPr sz="2000" b="1">
                <a:solidFill>
                  <a:srgbClr val="0070C0"/>
                </a:solidFill>
                <a:sym typeface="+mn-ea"/>
              </a:rPr>
              <a:t>张三</a:t>
            </a:r>
            <a:r>
              <a:rPr lang="en-US" altLang="zh-CN" sz="2000" b="1">
                <a:solidFill>
                  <a:srgbClr val="0070C0"/>
                </a:solidFill>
                <a:sym typeface="+mn-ea"/>
              </a:rPr>
              <a:t>','</a:t>
            </a:r>
            <a:r>
              <a:rPr sz="2000" b="1">
                <a:solidFill>
                  <a:srgbClr val="0070C0"/>
                </a:solidFill>
                <a:sym typeface="+mn-ea"/>
              </a:rPr>
              <a:t>85</a:t>
            </a:r>
            <a:r>
              <a:rPr lang="en-US" altLang="zh-CN" sz="2000" b="1">
                <a:solidFill>
                  <a:srgbClr val="0070C0"/>
                </a:solidFill>
                <a:sym typeface="+mn-ea"/>
              </a:rPr>
              <a:t>','</a:t>
            </a:r>
            <a:r>
              <a:rPr sz="2000" b="1">
                <a:solidFill>
                  <a:srgbClr val="0070C0"/>
                </a:solidFill>
                <a:sym typeface="+mn-ea"/>
              </a:rPr>
              <a:t>75</a:t>
            </a:r>
            <a:r>
              <a:rPr lang="en-US" altLang="zh-CN" sz="2000" b="1">
                <a:solidFill>
                  <a:srgbClr val="0070C0"/>
                </a:solidFill>
                <a:sym typeface="+mn-ea"/>
              </a:rPr>
              <a:t>','</a:t>
            </a:r>
            <a:r>
              <a:rPr sz="2000" b="1">
                <a:solidFill>
                  <a:srgbClr val="0070C0"/>
                </a:solidFill>
                <a:sym typeface="+mn-ea"/>
              </a:rPr>
              <a:t>78</a:t>
            </a:r>
            <a:r>
              <a:rPr lang="en-US" altLang="zh-CN" sz="2000" b="1">
                <a:solidFill>
                  <a:srgbClr val="0070C0"/>
                </a:solidFill>
                <a:sym typeface="+mn-ea"/>
              </a:rPr>
              <a:t>']</a:t>
            </a:r>
            <a:endParaRPr lang="zh-CN" altLang="en-US" sz="2000" b="1">
              <a:solidFill>
                <a:srgbClr val="0070C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    t = total(float(line_list[1]), float(line_list[2]), float(line_list[3]))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#计算一个同学的最终成绩</a:t>
            </a:r>
            <a:endParaRPr sz="2000" b="1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400">
                <a:sym typeface="+mn-ea"/>
              </a:rPr>
              <a:t>            line_list.append(t)     </a:t>
            </a:r>
            <a:endParaRPr sz="2400"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b="1">
                <a:solidFill>
                  <a:srgbClr val="0070C0"/>
                </a:solidFill>
                <a:sym typeface="+mn-ea"/>
              </a:rPr>
              <a:t>#追加到这个同学的成绩记录中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['</a:t>
            </a:r>
            <a:r>
              <a:rPr sz="2400" b="1">
                <a:solidFill>
                  <a:srgbClr val="0070C0"/>
                </a:solidFill>
                <a:sym typeface="+mn-ea"/>
              </a:rPr>
              <a:t>张三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','</a:t>
            </a:r>
            <a:r>
              <a:rPr sz="2400" b="1">
                <a:solidFill>
                  <a:srgbClr val="0070C0"/>
                </a:solidFill>
                <a:sym typeface="+mn-ea"/>
              </a:rPr>
              <a:t>85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','</a:t>
            </a:r>
            <a:r>
              <a:rPr sz="2400" b="1">
                <a:solidFill>
                  <a:srgbClr val="0070C0"/>
                </a:solidFill>
                <a:sym typeface="+mn-ea"/>
              </a:rPr>
              <a:t>75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','</a:t>
            </a:r>
            <a:r>
              <a:rPr sz="2400" b="1">
                <a:solidFill>
                  <a:srgbClr val="0070C0"/>
                </a:solidFill>
                <a:sym typeface="+mn-ea"/>
              </a:rPr>
              <a:t>78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'</a:t>
            </a:r>
            <a:r>
              <a:rPr sz="2400" b="1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78.8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]</a:t>
            </a:r>
            <a:endParaRPr sz="2400"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sz="2400"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400">
                <a:sym typeface="+mn-ea"/>
              </a:rPr>
              <a:t>            content[i] = line_list</a:t>
            </a:r>
            <a:r>
              <a:rPr lang="zh-CN" altLang="en-US" sz="2400"/>
              <a:t>   </a:t>
            </a:r>
            <a:endParaRPr lang="zh-CN" altLang="en-US" sz="2400"/>
          </a:p>
          <a:p>
            <a:pPr marL="0" indent="0">
              <a:lnSpc>
                <a:spcPct val="80000"/>
              </a:lnSpc>
              <a:buNone/>
            </a:pPr>
            <a:r>
              <a:rPr sz="2000" b="1">
                <a:solidFill>
                  <a:srgbClr val="0070C0"/>
                </a:solidFill>
              </a:rPr>
              <a:t>#字符串离散化并增加最终成绩后，重新写回content</a:t>
            </a:r>
            <a:endParaRPr lang="zh-CN" altLang="en-US" sz="2000" b="1">
              <a:solidFill>
                <a:srgbClr val="0070C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/>
              <a:t>            i = i + 1      </a:t>
            </a:r>
            <a:r>
              <a:rPr sz="2000" b="1">
                <a:solidFill>
                  <a:srgbClr val="0070C0"/>
                </a:solidFill>
                <a:sym typeface="+mn-ea"/>
              </a:rPr>
              <a:t>#转而处理下一个同学记录</a:t>
            </a:r>
            <a:endParaRPr sz="20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489700"/>
            <a:ext cx="259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下一页（续）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接上一页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200" y="1160145"/>
            <a:ext cx="11988165" cy="5180965"/>
          </a:xfrm>
        </p:spPr>
        <p:txBody>
          <a:bodyPr>
            <a:normAutofit fontScale="80000"/>
          </a:bodyPr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content.sort(key=lambda x:x[4], reverse=True)</a:t>
            </a:r>
            <a:endParaRPr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                           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</a:t>
            </a:r>
            <a:r>
              <a:rPr sz="2000" b="1">
                <a:solidFill>
                  <a:srgbClr val="0070C0"/>
                </a:solidFill>
                <a:sym typeface="+mn-ea"/>
              </a:rPr>
              <a:t>按照总评成绩降序</a:t>
            </a:r>
            <a:endParaRPr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with open('score_sorted.txt', 'w') as f: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for line_list in content: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line = ''                 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#空字符串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for i in range(</a:t>
            </a:r>
            <a:r>
              <a:rPr lang="en-US" altLang="zh-CN">
                <a:sym typeface="+mn-ea"/>
              </a:rPr>
              <a:t>4</a:t>
            </a:r>
            <a:r>
              <a:rPr>
                <a:sym typeface="+mn-ea"/>
              </a:rPr>
              <a:t>):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    line = line + line_list[i] + ' '    </a:t>
            </a:r>
            <a:endParaRPr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                          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#将离散化的内容，重新连接成一个完整</a:t>
            </a:r>
            <a:r>
              <a:rPr sz="2000" b="1">
                <a:solidFill>
                  <a:srgbClr val="0070C0"/>
                </a:solidFill>
                <a:sym typeface="+mn-ea"/>
              </a:rPr>
              <a:t>的字符串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line = line + '\n'            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#末尾加上\n</a:t>
            </a:r>
            <a:r>
              <a:rPr>
                <a:sym typeface="+mn-ea"/>
              </a:rPr>
              <a:t> 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    f.write(line)</a:t>
            </a:r>
            <a:r>
              <a:rPr>
                <a:sym typeface="+mn-ea"/>
              </a:rPr>
              <a:t>                              </a:t>
            </a:r>
            <a:r>
              <a:rPr sz="2000" b="1">
                <a:solidFill>
                  <a:srgbClr val="0070C0"/>
                </a:solidFill>
                <a:sym typeface="+mn-ea"/>
              </a:rPr>
              <a:t>#按行输入</a:t>
            </a:r>
            <a:r>
              <a:rPr>
                <a:sym typeface="+mn-ea"/>
              </a:rPr>
              <a:t> 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>
                <a:sym typeface="+mn-ea"/>
              </a:rPr>
              <a:t>main()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27525" y="1499870"/>
            <a:ext cx="343662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 谢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 fontScale="90000"/>
          </a:bodyPr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sz="half" idx="1" hasCustomPrompt="1"/>
          </p:nvPr>
        </p:nvSpPr>
        <p:spPr/>
        <p:txBody>
          <a:bodyPr vert="horz" wrap="square" lIns="91440" tIns="45720" rIns="91440" bIns="45720" anchor="t"/>
          <a:p>
            <a:r>
              <a:rPr lang="en-US" altLang="zh-CN" sz="3200" dirty="0"/>
              <a:t>10.1 </a:t>
            </a:r>
            <a:r>
              <a:rPr lang="zh-CN" altLang="en-US" sz="3200" dirty="0">
                <a:hlinkClick r:id="rId1" action="ppaction://hlinksldjump"/>
              </a:rPr>
              <a:t>文件概述</a:t>
            </a:r>
            <a:endParaRPr lang="zh-CN" altLang="en-US" sz="3200" dirty="0"/>
          </a:p>
          <a:p>
            <a:r>
              <a:rPr lang="en-US" altLang="zh-CN" sz="3200" dirty="0"/>
              <a:t>10.2 </a:t>
            </a:r>
            <a:r>
              <a:rPr lang="zh-CN" altLang="en-US" sz="3200" dirty="0">
                <a:hlinkClick r:id="rId2" action="ppaction://hlinksldjump"/>
              </a:rPr>
              <a:t>文件的打开与关闭</a:t>
            </a:r>
            <a:endParaRPr lang="zh-CN" altLang="en-US" sz="3200" dirty="0"/>
          </a:p>
          <a:p>
            <a:r>
              <a:rPr lang="en-US" altLang="zh-CN" sz="3200" dirty="0"/>
              <a:t>10.3 </a:t>
            </a:r>
            <a:r>
              <a:rPr lang="zh-CN" altLang="en-US" sz="3200" dirty="0">
                <a:hlinkClick r:id="rId3" action="ppaction://hlinksldjump"/>
              </a:rPr>
              <a:t>文本文件的读写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 sz="3200" dirty="0">
                <a:sym typeface="+mn-ea"/>
              </a:rPr>
              <a:t>10.4 </a:t>
            </a:r>
            <a:r>
              <a:rPr lang="en-US" altLang="zh-CN" sz="3200" dirty="0">
                <a:sym typeface="+mn-ea"/>
                <a:hlinkClick r:id="rId4" action="ppaction://hlinksldjump"/>
              </a:rPr>
              <a:t>CSV</a:t>
            </a:r>
            <a:r>
              <a:rPr lang="zh-CN" altLang="en-US" sz="3200" dirty="0">
                <a:sym typeface="+mn-ea"/>
                <a:hlinkClick r:id="rId4" action="ppaction://hlinksldjump"/>
              </a:rPr>
              <a:t>文件的读写</a:t>
            </a:r>
            <a:endParaRPr lang="zh-CN" altLang="en-US" sz="3200" dirty="0"/>
          </a:p>
          <a:p>
            <a:r>
              <a:rPr lang="en-US" altLang="zh-CN" sz="3200" dirty="0">
                <a:sym typeface="+mn-ea"/>
              </a:rPr>
              <a:t>10.5 </a:t>
            </a:r>
            <a:r>
              <a:rPr lang="zh-CN" altLang="en-US" sz="3200" dirty="0">
                <a:sym typeface="+mn-ea"/>
                <a:hlinkClick r:id="rId5" action="ppaction://hlinksldjump"/>
              </a:rPr>
              <a:t>文件内的移动</a:t>
            </a:r>
            <a:endParaRPr lang="zh-CN" altLang="en-US" sz="3200" dirty="0"/>
          </a:p>
          <a:p>
            <a:r>
              <a:rPr lang="en-US" altLang="zh-CN" sz="3200"/>
              <a:t>10.9 </a:t>
            </a:r>
            <a:r>
              <a:rPr lang="zh-CN" altLang="en-US" sz="3200">
                <a:hlinkClick r:id="rId6" action="ppaction://hlinksldjump"/>
              </a:rPr>
              <a:t>文件操作应用举例</a:t>
            </a:r>
            <a:endParaRPr lang="zh-CN" altLang="en-US" sz="3200"/>
          </a:p>
        </p:txBody>
      </p:sp>
    </p:spTree>
    <p:custDataLst>
      <p:tags r:id="rId7"/>
    </p:custDataLst>
  </p:cSld>
  <p:clrMapOvr>
    <a:masterClrMapping/>
  </p:clrMapOvr>
  <p:transition advClick="0" advTm="0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UNIT_TABLE_BEAUTIFY" val="smartTable{31aa8e82-82d9-494c-9e87-175b1d7626d5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4.xml><?xml version="1.0" encoding="utf-8"?>
<p:tagLst xmlns:p="http://schemas.openxmlformats.org/presentationml/2006/main">
  <p:tag name="KSO_WM_UNIT_TABLE_BEAUTIFY" val="smartTable{9fd53d54-6c4b-4809-bdff-946cfb38f3ed}"/>
</p:tagLst>
</file>

<file path=ppt/tags/tag19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213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214.xml><?xml version="1.0" encoding="utf-8"?>
<p:tagLst xmlns:p="http://schemas.openxmlformats.org/presentationml/2006/main">
  <p:tag name="ISPRING_PRESENTATION_TITLE" val="幻灯片 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13241</Words>
  <Application>WPS 演示</Application>
  <PresentationFormat>宽屏</PresentationFormat>
  <Paragraphs>1150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84</vt:i4>
      </vt:variant>
    </vt:vector>
  </HeadingPairs>
  <TitlesOfParts>
    <vt:vector size="104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Calibri</vt:lpstr>
      <vt:lpstr>Times New Roman</vt:lpstr>
      <vt:lpstr>Arial Unicode MS</vt:lpstr>
      <vt:lpstr>华文新魏</vt:lpstr>
      <vt:lpstr>Calibri</vt:lpstr>
      <vt:lpstr>等线</vt:lpstr>
      <vt:lpstr>当图网</vt:lpstr>
      <vt:lpstr>当图网1</vt:lpstr>
      <vt:lpstr>1_当图网</vt:lpstr>
      <vt:lpstr>1_当图网1</vt:lpstr>
      <vt:lpstr>1_Office 主题​​</vt:lpstr>
      <vt:lpstr>第10章 文件及目录操作</vt:lpstr>
      <vt:lpstr>补充-----文件、文件夹、路径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10.1 文件概述</vt:lpstr>
      <vt:lpstr>什么是文件？</vt:lpstr>
      <vt:lpstr>文件的分类</vt:lpstr>
      <vt:lpstr>文件操作的一般步骤</vt:lpstr>
      <vt:lpstr>PowerPoint 演示文稿</vt:lpstr>
      <vt:lpstr>10.2 文件的打开与关闭</vt:lpstr>
      <vt:lpstr>10.2.1 打开文件</vt:lpstr>
      <vt:lpstr>mode的参数取值</vt:lpstr>
      <vt:lpstr>几种打开方式的特点</vt:lpstr>
      <vt:lpstr>'+'的几种组合使用说明</vt:lpstr>
      <vt:lpstr>PowerPoint 演示文稿</vt:lpstr>
      <vt:lpstr>10.2.2 关闭文件</vt:lpstr>
      <vt:lpstr>PowerPoint 演示文稿</vt:lpstr>
      <vt:lpstr>会自动关闭文件的一种打开文件写法</vt:lpstr>
      <vt:lpstr>PowerPoint 演示文稿</vt:lpstr>
      <vt:lpstr>10.3 文本文件的读写</vt:lpstr>
      <vt:lpstr>文本文件，存储默认类型是utf8格式</vt:lpstr>
      <vt:lpstr>10.3.1 读取文本文件</vt:lpstr>
      <vt:lpstr>1. read()方法</vt:lpstr>
      <vt:lpstr>PowerPoint 演示文稿</vt:lpstr>
      <vt:lpstr>2. readline()方法</vt:lpstr>
      <vt:lpstr>PowerPoint 演示文稿</vt:lpstr>
      <vt:lpstr>3. readlines()方法</vt:lpstr>
      <vt:lpstr>PowerPoint 演示文稿</vt:lpstr>
      <vt:lpstr>4. 直接遍历文件对象</vt:lpstr>
      <vt:lpstr>10.3.2 文本文件的写入</vt:lpstr>
      <vt:lpstr>10.3.2 文本文件的写入</vt:lpstr>
      <vt:lpstr>1. write()方法</vt:lpstr>
      <vt:lpstr>PowerPoint 演示文稿</vt:lpstr>
      <vt:lpstr>2. writelines()方法</vt:lpstr>
      <vt:lpstr>PowerPoint 演示文稿</vt:lpstr>
      <vt:lpstr>PowerPoint 演示文稿</vt:lpstr>
      <vt:lpstr>总结，写操作方式1： </vt:lpstr>
      <vt:lpstr>总结，写操作方式二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10.4 CSV文件的读写</vt:lpstr>
      <vt:lpstr>10.4.1 CSV文件简介</vt:lpstr>
      <vt:lpstr>10.4.1 CSV文件简介</vt:lpstr>
      <vt:lpstr>10.4.1 CSV文件简介</vt:lpstr>
      <vt:lpstr>读写CSV文件的方法</vt:lpstr>
      <vt:lpstr>读写CSV文件的方法</vt:lpstr>
      <vt:lpstr>读写CSV文件的方法</vt:lpstr>
      <vt:lpstr>10.4.2 读入CSV文件    </vt:lpstr>
      <vt:lpstr>CSV文件操作—读文件--例1</vt:lpstr>
      <vt:lpstr>CSV文件操作—读文件--例2</vt:lpstr>
      <vt:lpstr>10.4.3 写入CSV文件</vt:lpstr>
      <vt:lpstr>用writer对象写入数据的常用方法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10.5 文件内的移动</vt:lpstr>
      <vt:lpstr>文件指针</vt:lpstr>
      <vt:lpstr>1. 移动文件指针</vt:lpstr>
      <vt:lpstr>seek()方法的使用示例</vt:lpstr>
      <vt:lpstr>2. 获取文件指针的位置</vt:lpstr>
      <vt:lpstr>例10-6 tell()方法的使用示例</vt:lpstr>
      <vt:lpstr>PowerPoint 演示文稿</vt:lpstr>
      <vt:lpstr>10.9 文件操作应用举例</vt:lpstr>
      <vt:lpstr>例10-14 将九九乘法表按照如下格式输入到文件中</vt:lpstr>
      <vt:lpstr>程序代码：</vt:lpstr>
      <vt:lpstr>例10-16 从文件members.txt中以字典形式读取数据，名字作为键，年龄作为值。文件中的内容如下，以制表符（'\t'）分隔数据</vt:lpstr>
      <vt:lpstr>代码：</vt:lpstr>
      <vt:lpstr>例10-17 一个班级的成绩以文本文件的方式存放在score.txt中，每行为一个学生的成绩，其中第1列为姓名，第2列为平时成绩，第3列为期中成绩，第4列为期末成绩。 要求读出该文件中所有学生的成绩，并按照： 总评成绩=平时成绩*20%+期中成绩*20%+期末成绩*60%， 计算出总评成绩后，按照总评成绩降序写入文件score_sorted.txt中</vt:lpstr>
      <vt:lpstr>代码：</vt:lpstr>
      <vt:lpstr>代码：</vt:lpstr>
      <vt:lpstr>接上一页</vt:lpstr>
      <vt:lpstr>谢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41</cp:revision>
  <dcterms:created xsi:type="dcterms:W3CDTF">2018-10-09T06:59:00Z</dcterms:created>
  <dcterms:modified xsi:type="dcterms:W3CDTF">2020-05-19T05:58:36Z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